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60" r:id="rId13"/>
    <p:sldId id="270" r:id="rId14"/>
  </p:sldIdLst>
  <p:sldSz cx="9144000" cy="6858000" type="screen4x3"/>
  <p:notesSz cx="6669088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B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5259" autoAdjust="0"/>
  </p:normalViewPr>
  <p:slideViewPr>
    <p:cSldViewPr>
      <p:cViewPr varScale="1">
        <p:scale>
          <a:sx n="109" d="100"/>
          <a:sy n="109" d="100"/>
        </p:scale>
        <p:origin x="159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889938" cy="493633"/>
          </a:xfrm>
          <a:prstGeom prst="rect">
            <a:avLst/>
          </a:prstGeom>
        </p:spPr>
        <p:txBody>
          <a:bodyPr vert="horz" lIns="95254" tIns="47627" rIns="95254" bIns="47627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7" y="4"/>
            <a:ext cx="2889938" cy="493633"/>
          </a:xfrm>
          <a:prstGeom prst="rect">
            <a:avLst/>
          </a:prstGeom>
        </p:spPr>
        <p:txBody>
          <a:bodyPr vert="horz" lIns="95254" tIns="47627" rIns="95254" bIns="47627" rtlCol="0"/>
          <a:lstStyle>
            <a:lvl1pPr algn="r">
              <a:defRPr sz="1300"/>
            </a:lvl1pPr>
          </a:lstStyle>
          <a:p>
            <a:fld id="{51F7842E-48B0-45D9-AC74-B0EEA918DF09}" type="datetimeFigureOut">
              <a:rPr lang="fr-FR" smtClean="0"/>
              <a:t>24/10/2018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41363"/>
            <a:ext cx="4932362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54" tIns="47627" rIns="95254" bIns="47627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5254" tIns="47627" rIns="95254" bIns="47627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20"/>
            <a:ext cx="2889938" cy="493633"/>
          </a:xfrm>
          <a:prstGeom prst="rect">
            <a:avLst/>
          </a:prstGeom>
        </p:spPr>
        <p:txBody>
          <a:bodyPr vert="horz" lIns="95254" tIns="47627" rIns="95254" bIns="47627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7" y="9377320"/>
            <a:ext cx="2889938" cy="493633"/>
          </a:xfrm>
          <a:prstGeom prst="rect">
            <a:avLst/>
          </a:prstGeom>
        </p:spPr>
        <p:txBody>
          <a:bodyPr vert="horz" lIns="95254" tIns="47627" rIns="95254" bIns="47627" rtlCol="0" anchor="b"/>
          <a:lstStyle>
            <a:lvl1pPr algn="r">
              <a:defRPr sz="1300"/>
            </a:lvl1pPr>
          </a:lstStyle>
          <a:p>
            <a:fld id="{B43D447E-FBD0-4C8E-8D12-B07FE0837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23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D447E-FBD0-4C8E-8D12-B07FE083777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520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D447E-FBD0-4C8E-8D12-B07FE083777D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3895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D447E-FBD0-4C8E-8D12-B07FE083777D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6292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D447E-FBD0-4C8E-8D12-B07FE083777D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1596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D447E-FBD0-4C8E-8D12-B07FE083777D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0046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D447E-FBD0-4C8E-8D12-B07FE083777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532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D447E-FBD0-4C8E-8D12-B07FE083777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461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D447E-FBD0-4C8E-8D12-B07FE083777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047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D447E-FBD0-4C8E-8D12-B07FE083777D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2663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D447E-FBD0-4C8E-8D12-B07FE083777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4383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D447E-FBD0-4C8E-8D12-B07FE083777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078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D447E-FBD0-4C8E-8D12-B07FE083777D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0698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D447E-FBD0-4C8E-8D12-B07FE083777D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001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5F45-A38D-4523-81B6-9BC3147E5D31}" type="datetimeFigureOut">
              <a:rPr lang="fr-FR" smtClean="0"/>
              <a:t>24/10/2018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187624" cy="6858000"/>
          </a:xfrm>
          <a:prstGeom prst="rect">
            <a:avLst/>
          </a:prstGeom>
          <a:solidFill>
            <a:srgbClr val="FFDB2C"/>
          </a:solidFill>
          <a:ln>
            <a:solidFill>
              <a:srgbClr val="FFDB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4" y="44624"/>
            <a:ext cx="2876892" cy="612000"/>
          </a:xfrm>
          <a:prstGeom prst="rect">
            <a:avLst/>
          </a:prstGeom>
        </p:spPr>
      </p:pic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86" y="6432374"/>
            <a:ext cx="3596730" cy="33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Espace réservé du numéro de diapositive 5"/>
          <p:cNvSpPr txBox="1">
            <a:spLocks/>
          </p:cNvSpPr>
          <p:nvPr userDrawn="1"/>
        </p:nvSpPr>
        <p:spPr>
          <a:xfrm>
            <a:off x="8259486" y="6414795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D78B273-3817-4AD9-A3A5-6D5A8CEA518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4378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5F45-A38D-4523-81B6-9BC3147E5D31}" type="datetimeFigureOut">
              <a:rPr lang="fr-FR" smtClean="0"/>
              <a:t>24/10/2018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6A2C-6209-493A-B8DF-6DF9779DD5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355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5F45-A38D-4523-81B6-9BC3147E5D31}" type="datetimeFigureOut">
              <a:rPr lang="fr-FR" smtClean="0"/>
              <a:t>24/10/2018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6A2C-6209-493A-B8DF-6DF9779DD5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90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5F45-A38D-4523-81B6-9BC3147E5D31}" type="datetimeFigureOut">
              <a:rPr lang="fr-FR" smtClean="0"/>
              <a:t>24/10/2018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6A2C-6209-493A-B8DF-6DF9779DD5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530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5F45-A38D-4523-81B6-9BC3147E5D31}" type="datetimeFigureOut">
              <a:rPr lang="fr-FR" smtClean="0"/>
              <a:t>24/10/2018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6A2C-6209-493A-B8DF-6DF9779DD5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567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5F45-A38D-4523-81B6-9BC3147E5D31}" type="datetimeFigureOut">
              <a:rPr lang="fr-FR" smtClean="0"/>
              <a:t>24/10/2018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6A2C-6209-493A-B8DF-6DF9779DD5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848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5F45-A38D-4523-81B6-9BC3147E5D31}" type="datetimeFigureOut">
              <a:rPr lang="fr-FR" smtClean="0"/>
              <a:t>24/10/2018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6A2C-6209-493A-B8DF-6DF9779DD5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65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5F45-A38D-4523-81B6-9BC3147E5D31}" type="datetimeFigureOut">
              <a:rPr lang="fr-FR" smtClean="0"/>
              <a:t>24/10/2018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6A2C-6209-493A-B8DF-6DF9779DD5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541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5F45-A38D-4523-81B6-9BC3147E5D31}" type="datetimeFigureOut">
              <a:rPr lang="fr-FR" smtClean="0"/>
              <a:t>24/10/2018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6A2C-6209-493A-B8DF-6DF9779DD5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5905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5F45-A38D-4523-81B6-9BC3147E5D31}" type="datetimeFigureOut">
              <a:rPr lang="fr-FR" smtClean="0"/>
              <a:t>24/10/2018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6A2C-6209-493A-B8DF-6DF9779DD5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8858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5F45-A38D-4523-81B6-9BC3147E5D31}" type="datetimeFigureOut">
              <a:rPr lang="fr-FR" smtClean="0"/>
              <a:t>24/10/2018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B6A2C-6209-493A-B8DF-6DF9779DD5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572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95F45-A38D-4523-81B6-9BC3147E5D31}" type="datetimeFigureOut">
              <a:rPr lang="fr-FR" smtClean="0"/>
              <a:t>24/10/2018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B6A2C-6209-493A-B8DF-6DF9779DD5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552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rgbClr val="FFDB2C"/>
          </a:solidFill>
          <a:ln>
            <a:solidFill>
              <a:srgbClr val="FFDB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3886200"/>
            <a:ext cx="8208912" cy="2423120"/>
          </a:xfrm>
        </p:spPr>
        <p:txBody>
          <a:bodyPr>
            <a:noAutofit/>
          </a:bodyPr>
          <a:lstStyle/>
          <a:p>
            <a:r>
              <a:rPr lang="fr-FR" b="1" dirty="0" smtClean="0">
                <a:solidFill>
                  <a:schemeClr val="tx1"/>
                </a:solidFill>
              </a:rPr>
              <a:t>Présentation projet CONSTRUCTYVET</a:t>
            </a:r>
          </a:p>
          <a:p>
            <a:r>
              <a:rPr lang="fr-FR" b="1" dirty="0" smtClean="0">
                <a:solidFill>
                  <a:schemeClr val="tx1"/>
                </a:solidFill>
              </a:rPr>
              <a:t>BTP CFA AQUITAINE</a:t>
            </a:r>
          </a:p>
          <a:p>
            <a:r>
              <a:rPr lang="fr-FR" b="1" dirty="0" smtClean="0">
                <a:solidFill>
                  <a:schemeClr val="tx1"/>
                </a:solidFill>
              </a:rPr>
              <a:t>26 octobre 2017</a:t>
            </a:r>
            <a:endParaRPr lang="fr-FR" b="1" dirty="0">
              <a:solidFill>
                <a:schemeClr val="tx1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706" y="1772816"/>
            <a:ext cx="4061494" cy="864000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812" y="116632"/>
            <a:ext cx="5044230" cy="476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682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59632" y="54868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</a:rPr>
              <a:t>II. Méthode d’analyse de travail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259632" y="1034733"/>
            <a:ext cx="7436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chef d’équipe cherche à optimiser les compétences de son équipe avec la nécessité de la tâche</a:t>
            </a:r>
          </a:p>
          <a:p>
            <a:endParaRPr lang="fr-FR" sz="2000" dirty="0"/>
          </a:p>
        </p:txBody>
      </p:sp>
      <p:sp>
        <p:nvSpPr>
          <p:cNvPr id="6" name="Titre 1"/>
          <p:cNvSpPr>
            <a:spLocks noGrp="1"/>
          </p:cNvSpPr>
          <p:nvPr>
            <p:ph type="ctrTitle"/>
          </p:nvPr>
        </p:nvSpPr>
        <p:spPr>
          <a:xfrm>
            <a:off x="5703838" y="201414"/>
            <a:ext cx="3440162" cy="720080"/>
          </a:xfrm>
        </p:spPr>
        <p:txBody>
          <a:bodyPr>
            <a:normAutofit/>
          </a:bodyPr>
          <a:lstStyle/>
          <a:p>
            <a:r>
              <a:rPr lang="fr-FR" sz="2400" b="1" u="sng" dirty="0" smtClean="0"/>
              <a:t>1</a:t>
            </a:r>
            <a:r>
              <a:rPr lang="fr-FR" sz="2400" b="1" u="sng" baseline="30000" dirty="0" smtClean="0"/>
              <a:t>ères</a:t>
            </a:r>
            <a:r>
              <a:rPr lang="fr-FR" sz="2400" b="1" u="sng" dirty="0" smtClean="0"/>
              <a:t> analyses</a:t>
            </a:r>
            <a:endParaRPr lang="fr-FR" sz="2400" b="1" u="sng" dirty="0"/>
          </a:p>
        </p:txBody>
      </p:sp>
      <p:grpSp>
        <p:nvGrpSpPr>
          <p:cNvPr id="7" name="Groupe 6"/>
          <p:cNvGrpSpPr/>
          <p:nvPr/>
        </p:nvGrpSpPr>
        <p:grpSpPr>
          <a:xfrm>
            <a:off x="1355115" y="1569566"/>
            <a:ext cx="7825397" cy="4883770"/>
            <a:chOff x="1355115" y="1412776"/>
            <a:chExt cx="7825397" cy="4883770"/>
          </a:xfrm>
        </p:grpSpPr>
        <p:grpSp>
          <p:nvGrpSpPr>
            <p:cNvPr id="8" name="Groupe 7"/>
            <p:cNvGrpSpPr/>
            <p:nvPr/>
          </p:nvGrpSpPr>
          <p:grpSpPr>
            <a:xfrm>
              <a:off x="1368152" y="1412776"/>
              <a:ext cx="7812360" cy="1165195"/>
              <a:chOff x="1368152" y="1496978"/>
              <a:chExt cx="7812360" cy="1165195"/>
            </a:xfrm>
          </p:grpSpPr>
          <p:sp>
            <p:nvSpPr>
              <p:cNvPr id="16" name="ZoneTexte 15"/>
              <p:cNvSpPr txBox="1"/>
              <p:nvPr/>
            </p:nvSpPr>
            <p:spPr>
              <a:xfrm>
                <a:off x="3779912" y="1496978"/>
                <a:ext cx="219825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2000" dirty="0"/>
              </a:p>
            </p:txBody>
          </p:sp>
          <p:sp>
            <p:nvSpPr>
              <p:cNvPr id="17" name="ZoneTexte 16"/>
              <p:cNvSpPr txBox="1"/>
              <p:nvPr/>
            </p:nvSpPr>
            <p:spPr>
              <a:xfrm>
                <a:off x="1368152" y="2046620"/>
                <a:ext cx="7812360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 smtClean="0"/>
                  <a:t>Facteur </a:t>
                </a:r>
                <a:r>
                  <a:rPr lang="fr-FR" b="1" dirty="0"/>
                  <a:t>TEMPS</a:t>
                </a:r>
              </a:p>
              <a:p>
                <a:r>
                  <a:rPr lang="fr-FR" sz="1600" dirty="0" smtClean="0"/>
                  <a:t>Pas de temps mort, pas de rupture du travail, Rythme, Respect des délais, Accélérateur</a:t>
                </a:r>
                <a:endParaRPr lang="fr-FR" sz="1600" dirty="0"/>
              </a:p>
            </p:txBody>
          </p:sp>
        </p:grpSp>
        <p:sp>
          <p:nvSpPr>
            <p:cNvPr id="15" name="ZoneTexte 14"/>
            <p:cNvSpPr txBox="1"/>
            <p:nvPr/>
          </p:nvSpPr>
          <p:spPr>
            <a:xfrm>
              <a:off x="1388312" y="2624138"/>
              <a:ext cx="3543728" cy="209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/>
                <a:t>Facteur REALISATION</a:t>
              </a:r>
            </a:p>
            <a:p>
              <a:r>
                <a:rPr lang="fr-FR" sz="1600" dirty="0" smtClean="0"/>
                <a:t>Enchainement des tâches</a:t>
              </a:r>
            </a:p>
            <a:p>
              <a:r>
                <a:rPr lang="fr-FR" sz="1600" dirty="0" smtClean="0"/>
                <a:t>Conformité, respect des normes</a:t>
              </a:r>
            </a:p>
            <a:p>
              <a:r>
                <a:rPr lang="fr-FR" sz="1600" dirty="0" smtClean="0"/>
                <a:t>Qualité</a:t>
              </a:r>
            </a:p>
            <a:p>
              <a:r>
                <a:rPr lang="fr-FR" sz="1600" dirty="0" smtClean="0"/>
                <a:t>Approvisionnement</a:t>
              </a:r>
            </a:p>
            <a:p>
              <a:r>
                <a:rPr lang="fr-FR" sz="1600" dirty="0" smtClean="0"/>
                <a:t>Organisation / planification</a:t>
              </a:r>
            </a:p>
            <a:p>
              <a:r>
                <a:rPr lang="fr-FR" sz="1600" dirty="0" smtClean="0"/>
                <a:t>Respect des coûts</a:t>
              </a:r>
            </a:p>
            <a:p>
              <a:r>
                <a:rPr lang="fr-FR" sz="1600" dirty="0" smtClean="0"/>
                <a:t>Alternance avec les autres métiers</a:t>
              </a:r>
              <a:endParaRPr lang="fr-FR" sz="1600" dirty="0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4716016" y="2632264"/>
              <a:ext cx="4427984" cy="2846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/>
                <a:t>Facteur HUMAIN</a:t>
              </a:r>
              <a:endParaRPr lang="fr-FR" dirty="0"/>
            </a:p>
            <a:p>
              <a:r>
                <a:rPr lang="fr-FR" sz="1600" dirty="0" smtClean="0"/>
                <a:t>Appréciation des compétences de chacun et souhait d’évolution</a:t>
              </a:r>
            </a:p>
            <a:p>
              <a:r>
                <a:rPr lang="fr-FR" sz="1600" dirty="0" smtClean="0"/>
                <a:t>Fédère, Leadership</a:t>
              </a:r>
            </a:p>
            <a:p>
              <a:r>
                <a:rPr lang="fr-FR" sz="1600" dirty="0" smtClean="0"/>
                <a:t>Capacité à travailler sous pression</a:t>
              </a:r>
              <a:endParaRPr lang="fr-FR" sz="1600" dirty="0"/>
            </a:p>
            <a:p>
              <a:r>
                <a:rPr lang="fr-FR" sz="1600" dirty="0" smtClean="0"/>
                <a:t>Posture professionnelle</a:t>
              </a:r>
            </a:p>
            <a:p>
              <a:r>
                <a:rPr lang="fr-FR" sz="1600" dirty="0" smtClean="0"/>
                <a:t>Santé sécurité</a:t>
              </a:r>
            </a:p>
            <a:p>
              <a:r>
                <a:rPr lang="fr-FR" sz="1600" dirty="0" smtClean="0"/>
                <a:t>Facilitateur</a:t>
              </a:r>
            </a:p>
            <a:p>
              <a:r>
                <a:rPr lang="fr-FR" sz="1600" dirty="0" smtClean="0"/>
                <a:t>Faire ses preuves</a:t>
              </a:r>
            </a:p>
            <a:p>
              <a:r>
                <a:rPr lang="fr-FR" sz="1600" dirty="0" smtClean="0"/>
                <a:t>Force de propositions</a:t>
              </a:r>
            </a:p>
            <a:p>
              <a:endParaRPr lang="fr-FR" sz="1700" dirty="0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1355115" y="5650215"/>
              <a:ext cx="74653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Rentabilité, Image de l’entreprise,  gestion des compétences, porteur des valeurs du travail en équipe, ….</a:t>
              </a:r>
              <a:endParaRPr lang="fr-FR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1378020" y="1703543"/>
            <a:ext cx="549823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bg1">
                    <a:lumMod val="95000"/>
                  </a:schemeClr>
                </a:solidFill>
              </a:rPr>
              <a:t>①Expressions recueillies dans toutes les observations </a:t>
            </a:r>
            <a:r>
              <a:rPr lang="fr-FR" b="1" dirty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413042" y="5445224"/>
            <a:ext cx="711939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>
                    <a:lumMod val="95000"/>
                  </a:schemeClr>
                </a:solidFill>
              </a:rPr>
              <a:t>② Des intentions, des valeurs personnelles, des valeurs de l’entreprise :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86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59632" y="765865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</a:rPr>
              <a:t>II. Méthode d’analyse de travail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343635" y="1408708"/>
            <a:ext cx="7272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Différence entre l’expérimenté et le novice:</a:t>
            </a:r>
          </a:p>
          <a:p>
            <a:endParaRPr lang="fr-FR" sz="2400" b="1" u="sng" dirty="0"/>
          </a:p>
          <a:p>
            <a:r>
              <a:rPr lang="fr-FR" sz="2400" b="1" u="sng" dirty="0" smtClean="0"/>
              <a:t>  </a:t>
            </a:r>
          </a:p>
          <a:p>
            <a:endParaRPr lang="fr-FR" sz="2400" b="1" u="sng" dirty="0" smtClean="0"/>
          </a:p>
          <a:p>
            <a:endParaRPr lang="fr-FR" sz="2400" b="1" u="sng" dirty="0" smtClean="0"/>
          </a:p>
          <a:p>
            <a:endParaRPr lang="fr-FR" sz="2400" b="1" u="sng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08512" y="2143493"/>
            <a:ext cx="3792415" cy="3301731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fr-FR" sz="2000" b="1" u="sng" dirty="0" smtClean="0">
                <a:solidFill>
                  <a:schemeClr val="bg1">
                    <a:lumMod val="50000"/>
                  </a:schemeClr>
                </a:solidFill>
              </a:rPr>
              <a:t>L’expérimenté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fr-FR" sz="2000" b="1" u="sng" dirty="0" smtClean="0">
              <a:solidFill>
                <a:schemeClr val="tx1"/>
              </a:solidFill>
            </a:endParaRPr>
          </a:p>
          <a:p>
            <a:pPr algn="l">
              <a:lnSpc>
                <a:spcPct val="70000"/>
              </a:lnSpc>
              <a:buFont typeface="Wingdings" pitchFamily="2" charset="2"/>
              <a:buNone/>
            </a:pPr>
            <a:r>
              <a:rPr lang="fr-FR" sz="2000" b="1" dirty="0" smtClean="0">
                <a:solidFill>
                  <a:schemeClr val="tx1"/>
                </a:solidFill>
                <a:sym typeface="Wingdings"/>
              </a:rPr>
              <a:t> </a:t>
            </a:r>
            <a:r>
              <a:rPr lang="fr-FR" sz="2000" b="1" dirty="0" smtClean="0">
                <a:solidFill>
                  <a:schemeClr val="tx1"/>
                </a:solidFill>
              </a:rPr>
              <a:t>Plus dans la stratégie</a:t>
            </a:r>
          </a:p>
          <a:p>
            <a:pPr algn="l">
              <a:lnSpc>
                <a:spcPct val="70000"/>
              </a:lnSpc>
              <a:buFont typeface="Wingdings" pitchFamily="2" charset="2"/>
              <a:buNone/>
            </a:pPr>
            <a:endParaRPr lang="fr-FR" sz="2000" b="1" dirty="0">
              <a:solidFill>
                <a:schemeClr val="tx1"/>
              </a:solidFill>
            </a:endParaRPr>
          </a:p>
          <a:p>
            <a:pPr algn="l">
              <a:lnSpc>
                <a:spcPct val="70000"/>
              </a:lnSpc>
            </a:pPr>
            <a:r>
              <a:rPr lang="fr-FR" sz="2000" b="1" dirty="0" smtClean="0">
                <a:solidFill>
                  <a:schemeClr val="tx1"/>
                </a:solidFill>
                <a:sym typeface="Wingdings"/>
              </a:rPr>
              <a:t> </a:t>
            </a:r>
            <a:r>
              <a:rPr lang="fr-FR" sz="2000" b="1" dirty="0" smtClean="0">
                <a:solidFill>
                  <a:schemeClr val="tx1"/>
                </a:solidFill>
              </a:rPr>
              <a:t>Management important</a:t>
            </a:r>
          </a:p>
          <a:p>
            <a:pPr algn="l">
              <a:lnSpc>
                <a:spcPct val="70000"/>
              </a:lnSpc>
            </a:pPr>
            <a:endParaRPr lang="fr-FR" sz="2000" b="1" dirty="0" smtClean="0">
              <a:solidFill>
                <a:schemeClr val="tx1"/>
              </a:solidFill>
            </a:endParaRPr>
          </a:p>
          <a:p>
            <a:pPr algn="l">
              <a:lnSpc>
                <a:spcPct val="70000"/>
              </a:lnSpc>
            </a:pPr>
            <a:r>
              <a:rPr lang="fr-FR" sz="2000" b="1" dirty="0" smtClean="0">
                <a:solidFill>
                  <a:schemeClr val="tx1"/>
                </a:solidFill>
                <a:sym typeface="Wingdings"/>
              </a:rPr>
              <a:t> </a:t>
            </a:r>
            <a:r>
              <a:rPr lang="fr-FR" sz="2000" b="1" dirty="0" smtClean="0">
                <a:solidFill>
                  <a:schemeClr val="tx1"/>
                </a:solidFill>
              </a:rPr>
              <a:t>Activités opérationnelles instrumentalisées</a:t>
            </a:r>
          </a:p>
          <a:p>
            <a:pPr algn="l">
              <a:lnSpc>
                <a:spcPct val="70000"/>
              </a:lnSpc>
            </a:pPr>
            <a:endParaRPr lang="fr-FR" sz="2000" b="1" dirty="0" smtClean="0">
              <a:solidFill>
                <a:schemeClr val="tx1"/>
              </a:solidFill>
            </a:endParaRPr>
          </a:p>
          <a:p>
            <a:pPr algn="l">
              <a:lnSpc>
                <a:spcPct val="70000"/>
              </a:lnSpc>
            </a:pPr>
            <a:r>
              <a:rPr lang="fr-FR" sz="2000" b="1" dirty="0" smtClean="0">
                <a:solidFill>
                  <a:schemeClr val="tx1"/>
                </a:solidFill>
                <a:sym typeface="Wingdings"/>
              </a:rPr>
              <a:t> </a:t>
            </a:r>
            <a:r>
              <a:rPr lang="fr-FR" sz="2000" b="1" dirty="0" smtClean="0">
                <a:solidFill>
                  <a:schemeClr val="tx1"/>
                </a:solidFill>
              </a:rPr>
              <a:t>Légitimité confirmée</a:t>
            </a:r>
          </a:p>
          <a:p>
            <a:pPr algn="l">
              <a:lnSpc>
                <a:spcPct val="70000"/>
              </a:lnSpc>
            </a:pPr>
            <a:endParaRPr lang="fr-FR" sz="2000" b="1" dirty="0" smtClean="0">
              <a:solidFill>
                <a:schemeClr val="tx1"/>
              </a:solidFill>
            </a:endParaRPr>
          </a:p>
          <a:p>
            <a:pPr algn="l">
              <a:lnSpc>
                <a:spcPct val="70000"/>
              </a:lnSpc>
            </a:pPr>
            <a:r>
              <a:rPr lang="fr-FR" sz="2000" b="1" dirty="0">
                <a:solidFill>
                  <a:schemeClr val="tx1"/>
                </a:solidFill>
                <a:sym typeface="Wingdings"/>
              </a:rPr>
              <a:t> </a:t>
            </a:r>
            <a:r>
              <a:rPr lang="fr-FR" sz="2000" b="1" dirty="0" smtClean="0">
                <a:solidFill>
                  <a:schemeClr val="tx1"/>
                </a:solidFill>
              </a:rPr>
              <a:t>Anticipation et vision globale 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fr-FR" sz="2000" b="1" dirty="0" smtClean="0">
              <a:solidFill>
                <a:schemeClr val="tx1"/>
              </a:solidFill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fr-FR" sz="2000" b="1" dirty="0" smtClean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191459" y="2143494"/>
            <a:ext cx="3792415" cy="3291554"/>
          </a:xfrm>
          <a:prstGeom prst="rect">
            <a:avLst/>
          </a:prstGeom>
          <a:noFill/>
          <a:ln w="3175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fr-FR" sz="2000" b="1" u="sng" dirty="0" smtClean="0">
                <a:solidFill>
                  <a:schemeClr val="bg1">
                    <a:lumMod val="50000"/>
                  </a:schemeClr>
                </a:solidFill>
              </a:rPr>
              <a:t>Le novice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fr-FR" sz="2000" b="1" u="sng" dirty="0" smtClean="0">
              <a:solidFill>
                <a:srgbClr val="000000"/>
              </a:solidFill>
            </a:endParaRPr>
          </a:p>
          <a:p>
            <a:pPr algn="l">
              <a:lnSpc>
                <a:spcPct val="70000"/>
              </a:lnSpc>
            </a:pPr>
            <a:r>
              <a:rPr lang="fr-FR" sz="2000" b="1" dirty="0" smtClean="0">
                <a:solidFill>
                  <a:schemeClr val="tx1"/>
                </a:solidFill>
                <a:sym typeface="Wingdings"/>
              </a:rPr>
              <a:t> </a:t>
            </a:r>
            <a:r>
              <a:rPr lang="fr-FR" sz="2000" b="1" dirty="0" smtClean="0">
                <a:solidFill>
                  <a:srgbClr val="000000"/>
                </a:solidFill>
              </a:rPr>
              <a:t>Moins dans la stratégie</a:t>
            </a:r>
          </a:p>
          <a:p>
            <a:pPr algn="l">
              <a:lnSpc>
                <a:spcPct val="70000"/>
              </a:lnSpc>
            </a:pPr>
            <a:endParaRPr lang="fr-FR" sz="2000" b="1" dirty="0">
              <a:solidFill>
                <a:srgbClr val="000000"/>
              </a:solidFill>
            </a:endParaRPr>
          </a:p>
          <a:p>
            <a:pPr algn="l">
              <a:lnSpc>
                <a:spcPct val="70000"/>
              </a:lnSpc>
            </a:pPr>
            <a:r>
              <a:rPr lang="fr-FR" sz="2000" b="1" dirty="0" smtClean="0">
                <a:solidFill>
                  <a:schemeClr val="tx1"/>
                </a:solidFill>
                <a:sym typeface="Wingdings"/>
              </a:rPr>
              <a:t> </a:t>
            </a:r>
            <a:r>
              <a:rPr lang="fr-FR" sz="2000" b="1" dirty="0" smtClean="0">
                <a:solidFill>
                  <a:srgbClr val="000000"/>
                </a:solidFill>
              </a:rPr>
              <a:t>Management réduit</a:t>
            </a:r>
          </a:p>
          <a:p>
            <a:pPr algn="l">
              <a:lnSpc>
                <a:spcPct val="70000"/>
              </a:lnSpc>
            </a:pPr>
            <a:endParaRPr lang="fr-FR" sz="2000" b="1" dirty="0" smtClean="0">
              <a:solidFill>
                <a:srgbClr val="000000"/>
              </a:solidFill>
            </a:endParaRPr>
          </a:p>
          <a:p>
            <a:pPr algn="l">
              <a:lnSpc>
                <a:spcPct val="70000"/>
              </a:lnSpc>
            </a:pPr>
            <a:r>
              <a:rPr lang="fr-FR" sz="2000" b="1" dirty="0" smtClean="0">
                <a:solidFill>
                  <a:schemeClr val="tx1"/>
                </a:solidFill>
                <a:sym typeface="Wingdings"/>
              </a:rPr>
              <a:t> </a:t>
            </a:r>
            <a:r>
              <a:rPr lang="fr-FR" sz="2000" b="1" dirty="0" smtClean="0">
                <a:solidFill>
                  <a:srgbClr val="000000"/>
                </a:solidFill>
              </a:rPr>
              <a:t>Activité opérationnelle élevée</a:t>
            </a:r>
          </a:p>
          <a:p>
            <a:pPr algn="l">
              <a:lnSpc>
                <a:spcPct val="70000"/>
              </a:lnSpc>
            </a:pPr>
            <a:endParaRPr lang="fr-FR" sz="2000" b="1" dirty="0" smtClean="0">
              <a:solidFill>
                <a:srgbClr val="000000"/>
              </a:solidFill>
            </a:endParaRPr>
          </a:p>
          <a:p>
            <a:pPr algn="l">
              <a:lnSpc>
                <a:spcPct val="70000"/>
              </a:lnSpc>
            </a:pPr>
            <a:r>
              <a:rPr lang="fr-FR" sz="2000" b="1" dirty="0" smtClean="0">
                <a:solidFill>
                  <a:schemeClr val="tx1"/>
                </a:solidFill>
                <a:sym typeface="Wingdings"/>
              </a:rPr>
              <a:t> </a:t>
            </a:r>
            <a:r>
              <a:rPr lang="fr-FR" sz="2000" b="1" dirty="0" smtClean="0">
                <a:solidFill>
                  <a:srgbClr val="000000"/>
                </a:solidFill>
              </a:rPr>
              <a:t>Doit faire ses preuves</a:t>
            </a:r>
          </a:p>
          <a:p>
            <a:pPr algn="l">
              <a:lnSpc>
                <a:spcPct val="70000"/>
              </a:lnSpc>
            </a:pPr>
            <a:endParaRPr lang="fr-FR" sz="2000" b="1" dirty="0" smtClean="0">
              <a:solidFill>
                <a:srgbClr val="000000"/>
              </a:solidFill>
            </a:endParaRPr>
          </a:p>
          <a:p>
            <a:pPr algn="l">
              <a:lnSpc>
                <a:spcPct val="70000"/>
              </a:lnSpc>
            </a:pPr>
            <a:r>
              <a:rPr lang="fr-FR" sz="2000" b="1" dirty="0">
                <a:solidFill>
                  <a:schemeClr val="tx1"/>
                </a:solidFill>
                <a:sym typeface="Wingdings"/>
              </a:rPr>
              <a:t> </a:t>
            </a:r>
            <a:r>
              <a:rPr lang="fr-FR" sz="2000" b="1" dirty="0" smtClean="0">
                <a:solidFill>
                  <a:srgbClr val="000000"/>
                </a:solidFill>
              </a:rPr>
              <a:t>Moins de vision globale moins pro actif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fr-FR" sz="2000" b="1" dirty="0" smtClean="0">
              <a:solidFill>
                <a:srgbClr val="000000"/>
              </a:solidFill>
            </a:endParaRPr>
          </a:p>
        </p:txBody>
      </p:sp>
      <p:sp>
        <p:nvSpPr>
          <p:cNvPr id="9" name="Titre 1"/>
          <p:cNvSpPr>
            <a:spLocks noGrp="1"/>
          </p:cNvSpPr>
          <p:nvPr>
            <p:ph type="ctrTitle"/>
          </p:nvPr>
        </p:nvSpPr>
        <p:spPr>
          <a:xfrm>
            <a:off x="5540176" y="259314"/>
            <a:ext cx="3440162" cy="720080"/>
          </a:xfrm>
        </p:spPr>
        <p:txBody>
          <a:bodyPr>
            <a:normAutofit/>
          </a:bodyPr>
          <a:lstStyle/>
          <a:p>
            <a:r>
              <a:rPr lang="fr-FR" sz="2400" b="1" u="sng" dirty="0" smtClean="0"/>
              <a:t>1</a:t>
            </a:r>
            <a:r>
              <a:rPr lang="fr-FR" sz="2400" b="1" u="sng" baseline="30000" dirty="0" smtClean="0"/>
              <a:t>ères</a:t>
            </a:r>
            <a:r>
              <a:rPr lang="fr-FR" sz="2400" b="1" u="sng" dirty="0" smtClean="0"/>
              <a:t> analyses</a:t>
            </a:r>
            <a:endParaRPr lang="fr-FR" sz="2400" b="1" u="sng" dirty="0"/>
          </a:p>
        </p:txBody>
      </p:sp>
    </p:spTree>
    <p:extLst>
      <p:ext uri="{BB962C8B-B14F-4D97-AF65-F5344CB8AC3E}">
        <p14:creationId xmlns:p14="http://schemas.microsoft.com/office/powerpoint/2010/main" val="24674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87624" y="44624"/>
            <a:ext cx="712879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 startAt="3"/>
            </a:pPr>
            <a:r>
              <a:rPr lang="fr-FR" sz="2200" b="1" dirty="0" smtClean="0">
                <a:solidFill>
                  <a:srgbClr val="0070C0"/>
                </a:solidFill>
              </a:rPr>
              <a:t>Hypothèse </a:t>
            </a:r>
            <a:r>
              <a:rPr lang="fr-FR" sz="2200" b="1" dirty="0">
                <a:solidFill>
                  <a:srgbClr val="0070C0"/>
                </a:solidFill>
              </a:rPr>
              <a:t>de modélisation des situations de travail et ingénierie de </a:t>
            </a:r>
            <a:r>
              <a:rPr lang="fr-FR" sz="2200" b="1" dirty="0" smtClean="0">
                <a:solidFill>
                  <a:srgbClr val="0070C0"/>
                </a:solidFill>
              </a:rPr>
              <a:t>formation</a:t>
            </a:r>
            <a:endParaRPr lang="fr-FR" sz="2200" b="1" dirty="0">
              <a:solidFill>
                <a:srgbClr val="0070C0"/>
              </a:solidFill>
            </a:endParaRPr>
          </a:p>
        </p:txBody>
      </p:sp>
      <p:sp>
        <p:nvSpPr>
          <p:cNvPr id="2" name="Ellipse 1"/>
          <p:cNvSpPr/>
          <p:nvPr/>
        </p:nvSpPr>
        <p:spPr>
          <a:xfrm>
            <a:off x="2699792" y="2115290"/>
            <a:ext cx="1584176" cy="3096344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4572000" y="2115290"/>
            <a:ext cx="1632894" cy="3096344"/>
          </a:xfrm>
          <a:prstGeom prst="ellips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2843808" y="3323067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REALISATION DE L’OUVRAGE</a:t>
            </a:r>
            <a:endParaRPr lang="fr-FR" sz="1600" dirty="0"/>
          </a:p>
        </p:txBody>
      </p:sp>
      <p:sp>
        <p:nvSpPr>
          <p:cNvPr id="6" name="ZoneTexte 5"/>
          <p:cNvSpPr txBox="1"/>
          <p:nvPr/>
        </p:nvSpPr>
        <p:spPr>
          <a:xfrm>
            <a:off x="4676244" y="3225931"/>
            <a:ext cx="14709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COMPETENCES DISPONIBLES ET MOBILISABLES</a:t>
            </a:r>
            <a:endParaRPr lang="fr-FR" sz="1600" dirty="0"/>
          </a:p>
        </p:txBody>
      </p:sp>
      <p:sp>
        <p:nvSpPr>
          <p:cNvPr id="7" name="ZoneTexte 6"/>
          <p:cNvSpPr txBox="1"/>
          <p:nvPr/>
        </p:nvSpPr>
        <p:spPr>
          <a:xfrm>
            <a:off x="2195736" y="836712"/>
            <a:ext cx="529258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Structure conceptuelle du management chef d’équipe </a:t>
            </a:r>
          </a:p>
          <a:p>
            <a:pPr algn="ctr"/>
            <a:r>
              <a:rPr lang="fr-FR" b="1" dirty="0" smtClean="0"/>
              <a:t>Le concept « pépite » organisateur </a:t>
            </a:r>
            <a:endParaRPr lang="fr-FR" b="1" dirty="0"/>
          </a:p>
        </p:txBody>
      </p:sp>
      <p:sp>
        <p:nvSpPr>
          <p:cNvPr id="8" name="Accolade fermante 7"/>
          <p:cNvSpPr/>
          <p:nvPr/>
        </p:nvSpPr>
        <p:spPr>
          <a:xfrm rot="5400000">
            <a:off x="4319972" y="4653136"/>
            <a:ext cx="288032" cy="1584176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347864" y="5589240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rgbClr val="FF0000"/>
                </a:solidFill>
              </a:rPr>
              <a:t>RESTER ACTIF</a:t>
            </a:r>
          </a:p>
          <a:p>
            <a:pPr algn="ctr"/>
            <a:r>
              <a:rPr lang="fr-FR" sz="1600" dirty="0" smtClean="0">
                <a:solidFill>
                  <a:srgbClr val="FF0000"/>
                </a:solidFill>
              </a:rPr>
              <a:t>« ne pas être inoccupé »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9512" y="1556792"/>
            <a:ext cx="2160240" cy="64633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MATERIAU</a:t>
            </a:r>
          </a:p>
          <a:p>
            <a:pPr marL="285750" indent="-285750">
              <a:buFont typeface="Wingdings"/>
              <a:buChar char=""/>
            </a:pPr>
            <a:r>
              <a:rPr lang="fr-FR" sz="1200" dirty="0" smtClean="0"/>
              <a:t>Quantité des matériaux</a:t>
            </a:r>
          </a:p>
          <a:p>
            <a:pPr marL="285750" indent="-285750">
              <a:buFont typeface="Wingdings"/>
              <a:buChar char=""/>
            </a:pPr>
            <a:r>
              <a:rPr lang="fr-FR" sz="1200" dirty="0" smtClean="0"/>
              <a:t>Adéquation des matériaux </a:t>
            </a:r>
            <a:endParaRPr lang="fr-FR" sz="1200" dirty="0"/>
          </a:p>
        </p:txBody>
      </p:sp>
      <p:sp>
        <p:nvSpPr>
          <p:cNvPr id="16" name="ZoneTexte 15"/>
          <p:cNvSpPr txBox="1"/>
          <p:nvPr/>
        </p:nvSpPr>
        <p:spPr>
          <a:xfrm>
            <a:off x="179512" y="2350621"/>
            <a:ext cx="1728192" cy="64633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RESPECT DES COUTS </a:t>
            </a:r>
          </a:p>
          <a:p>
            <a:pPr marL="285750" indent="-285750">
              <a:buFont typeface="Wingdings"/>
              <a:buChar char=""/>
            </a:pPr>
            <a:r>
              <a:rPr lang="fr-FR" sz="1200" dirty="0" smtClean="0"/>
              <a:t>Ratio de l’entreprise</a:t>
            </a:r>
          </a:p>
          <a:p>
            <a:pPr marL="285750" indent="-285750">
              <a:buFont typeface="Wingdings"/>
              <a:buChar char=""/>
            </a:pPr>
            <a:r>
              <a:rPr lang="fr-FR" sz="1200" dirty="0" smtClean="0"/>
              <a:t>Durée de la tâche</a:t>
            </a:r>
            <a:endParaRPr lang="fr-FR" sz="12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79512" y="3142709"/>
            <a:ext cx="2448272" cy="64633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RESPECT DES DELAIS</a:t>
            </a:r>
          </a:p>
          <a:p>
            <a:pPr marL="285750" indent="-285750">
              <a:buFont typeface="Wingdings"/>
              <a:buChar char=""/>
            </a:pPr>
            <a:r>
              <a:rPr lang="fr-FR" sz="1200" dirty="0" smtClean="0"/>
              <a:t>Délai de réalisation du chantier</a:t>
            </a:r>
          </a:p>
          <a:p>
            <a:pPr marL="285750" indent="-285750">
              <a:buFont typeface="Wingdings"/>
              <a:buChar char=""/>
            </a:pPr>
            <a:r>
              <a:rPr lang="fr-FR" sz="1200" dirty="0"/>
              <a:t>E</a:t>
            </a:r>
            <a:r>
              <a:rPr lang="fr-FR" sz="1200" dirty="0" smtClean="0"/>
              <a:t>chéance</a:t>
            </a:r>
            <a:endParaRPr lang="fr-FR" sz="1200" dirty="0"/>
          </a:p>
        </p:txBody>
      </p:sp>
      <p:sp>
        <p:nvSpPr>
          <p:cNvPr id="18" name="ZoneTexte 17"/>
          <p:cNvSpPr txBox="1"/>
          <p:nvPr/>
        </p:nvSpPr>
        <p:spPr>
          <a:xfrm>
            <a:off x="179512" y="3903439"/>
            <a:ext cx="2376264" cy="46166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RESPECT DES NORMES - DTU</a:t>
            </a:r>
          </a:p>
          <a:p>
            <a:pPr marL="285750" indent="-285750">
              <a:buFont typeface="Wingdings"/>
              <a:buChar char=""/>
            </a:pPr>
            <a:r>
              <a:rPr lang="fr-FR" sz="1200" dirty="0" smtClean="0"/>
              <a:t>Conformité de la construction</a:t>
            </a:r>
            <a:endParaRPr lang="fr-FR" sz="1200" dirty="0"/>
          </a:p>
        </p:txBody>
      </p:sp>
      <p:sp>
        <p:nvSpPr>
          <p:cNvPr id="19" name="ZoneTexte 18"/>
          <p:cNvSpPr txBox="1"/>
          <p:nvPr/>
        </p:nvSpPr>
        <p:spPr>
          <a:xfrm>
            <a:off x="179512" y="4505344"/>
            <a:ext cx="2088232" cy="64633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ARTICULATION DES METIERS </a:t>
            </a:r>
          </a:p>
          <a:p>
            <a:r>
              <a:rPr lang="fr-FR" sz="1200" b="1" dirty="0" smtClean="0"/>
              <a:t>(ordonnancement)</a:t>
            </a:r>
          </a:p>
          <a:p>
            <a:pPr marL="285750" indent="-285750">
              <a:buFont typeface="Wingdings"/>
              <a:buChar char=""/>
            </a:pPr>
            <a:r>
              <a:rPr lang="fr-FR" sz="1200" dirty="0" smtClean="0"/>
              <a:t>Co-activité</a:t>
            </a:r>
            <a:endParaRPr lang="fr-FR" sz="1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210846" y="5298912"/>
            <a:ext cx="2520280" cy="101566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ORDONNANCEMENT DES OPERATIONS, DES TACHES, ET DUREE</a:t>
            </a:r>
          </a:p>
          <a:p>
            <a:pPr marL="285750" indent="-285750">
              <a:buFont typeface="Wingdings"/>
              <a:buChar char=""/>
            </a:pPr>
            <a:r>
              <a:rPr lang="fr-FR" sz="1200" dirty="0" smtClean="0"/>
              <a:t>Durée d’une tâche</a:t>
            </a:r>
          </a:p>
          <a:p>
            <a:pPr marL="285750" indent="-285750">
              <a:buFont typeface="Wingdings"/>
              <a:buChar char=""/>
            </a:pPr>
            <a:r>
              <a:rPr lang="fr-FR" sz="1200" dirty="0" smtClean="0"/>
              <a:t>Durée d’une opération</a:t>
            </a:r>
          </a:p>
          <a:p>
            <a:pPr marL="285750" indent="-285750">
              <a:buFont typeface="Wingdings"/>
              <a:buChar char=""/>
            </a:pPr>
            <a:r>
              <a:rPr lang="fr-FR" sz="1200" dirty="0" smtClean="0"/>
              <a:t>Repérage dans le </a:t>
            </a:r>
            <a:r>
              <a:rPr lang="fr-FR" sz="1200" dirty="0" err="1" smtClean="0"/>
              <a:t>process</a:t>
            </a:r>
            <a:endParaRPr lang="fr-FR" sz="1200" dirty="0"/>
          </a:p>
        </p:txBody>
      </p:sp>
      <p:cxnSp>
        <p:nvCxnSpPr>
          <p:cNvPr id="22" name="Connecteur droit 21"/>
          <p:cNvCxnSpPr/>
          <p:nvPr/>
        </p:nvCxnSpPr>
        <p:spPr>
          <a:xfrm flipV="1">
            <a:off x="4067944" y="2023974"/>
            <a:ext cx="720080" cy="333167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6588224" y="1704290"/>
            <a:ext cx="2448272" cy="64633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RESPECT DE LA S&amp;ST</a:t>
            </a:r>
          </a:p>
          <a:p>
            <a:pPr marL="285750" indent="-285750">
              <a:buFont typeface="Wingdings"/>
              <a:buChar char=""/>
            </a:pPr>
            <a:r>
              <a:rPr lang="fr-FR" sz="1200" dirty="0" smtClean="0"/>
              <a:t>Conformité avec le port des EPI</a:t>
            </a:r>
          </a:p>
          <a:p>
            <a:pPr marL="285750" indent="-285750">
              <a:buFont typeface="Wingdings"/>
              <a:buChar char=""/>
            </a:pPr>
            <a:r>
              <a:rPr lang="fr-FR" sz="1200" dirty="0" smtClean="0"/>
              <a:t>Conformité EPC</a:t>
            </a:r>
            <a:endParaRPr lang="fr-FR" sz="1200" dirty="0"/>
          </a:p>
        </p:txBody>
      </p:sp>
      <p:sp>
        <p:nvSpPr>
          <p:cNvPr id="24" name="ZoneTexte 23"/>
          <p:cNvSpPr txBox="1"/>
          <p:nvPr/>
        </p:nvSpPr>
        <p:spPr>
          <a:xfrm>
            <a:off x="6192688" y="2429599"/>
            <a:ext cx="2843808" cy="64633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RESPECT DE LA LEGISLATION DU TRAVAIL (accord d’entreprise)</a:t>
            </a:r>
          </a:p>
          <a:p>
            <a:pPr marL="285750" indent="-285750">
              <a:buFont typeface="Wingdings"/>
              <a:buChar char=""/>
            </a:pPr>
            <a:r>
              <a:rPr lang="fr-FR" sz="1200" dirty="0" smtClean="0"/>
              <a:t>Temps de travail des compagnons</a:t>
            </a:r>
            <a:endParaRPr lang="fr-FR" sz="1200" dirty="0"/>
          </a:p>
        </p:txBody>
      </p:sp>
      <p:sp>
        <p:nvSpPr>
          <p:cNvPr id="25" name="ZoneTexte 24"/>
          <p:cNvSpPr txBox="1"/>
          <p:nvPr/>
        </p:nvSpPr>
        <p:spPr>
          <a:xfrm>
            <a:off x="6300192" y="3214717"/>
            <a:ext cx="2736304" cy="64633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REGLE DE L’ART DU METIER / QUALITE</a:t>
            </a:r>
          </a:p>
          <a:p>
            <a:pPr marL="285750" indent="-285750">
              <a:buFont typeface="Wingdings"/>
              <a:buChar char=""/>
            </a:pPr>
            <a:r>
              <a:rPr lang="fr-FR" sz="1200" dirty="0" smtClean="0"/>
              <a:t>Conformité des exigences du métier</a:t>
            </a:r>
          </a:p>
          <a:p>
            <a:pPr marL="285750" indent="-285750">
              <a:buFont typeface="Wingdings"/>
              <a:buChar char=""/>
            </a:pPr>
            <a:r>
              <a:rPr lang="fr-FR" sz="1200" dirty="0" smtClean="0"/>
              <a:t>Conformité de mise en œuvre</a:t>
            </a:r>
            <a:endParaRPr lang="fr-FR" sz="1200" dirty="0"/>
          </a:p>
        </p:txBody>
      </p:sp>
      <p:sp>
        <p:nvSpPr>
          <p:cNvPr id="26" name="ZoneTexte 25"/>
          <p:cNvSpPr txBox="1"/>
          <p:nvPr/>
        </p:nvSpPr>
        <p:spPr>
          <a:xfrm>
            <a:off x="6372200" y="3997513"/>
            <a:ext cx="2664296" cy="101566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MOTIVATION DE L’EQUIPE (analyse émotionnelle)</a:t>
            </a:r>
          </a:p>
          <a:p>
            <a:pPr marL="285750" indent="-285750">
              <a:buFont typeface="Wingdings"/>
              <a:buChar char=""/>
            </a:pPr>
            <a:r>
              <a:rPr lang="fr-FR" sz="1200" dirty="0" smtClean="0"/>
              <a:t>L’ « envie »</a:t>
            </a:r>
          </a:p>
          <a:p>
            <a:pPr marL="285750" indent="-285750">
              <a:buFont typeface="Wingdings"/>
              <a:buChar char=""/>
            </a:pPr>
            <a:r>
              <a:rPr lang="fr-FR" sz="1200" dirty="0" smtClean="0"/>
              <a:t>Relation interpersonnelle</a:t>
            </a:r>
          </a:p>
          <a:p>
            <a:pPr marL="285750" indent="-285750">
              <a:buFont typeface="Wingdings"/>
              <a:buChar char=""/>
            </a:pPr>
            <a:r>
              <a:rPr lang="fr-FR" sz="1200" dirty="0" smtClean="0"/>
              <a:t>Niveau d’acceptation des consignes</a:t>
            </a:r>
            <a:endParaRPr lang="fr-FR" sz="1200" dirty="0"/>
          </a:p>
        </p:txBody>
      </p:sp>
      <p:sp>
        <p:nvSpPr>
          <p:cNvPr id="27" name="ZoneTexte 26"/>
          <p:cNvSpPr txBox="1"/>
          <p:nvPr/>
        </p:nvSpPr>
        <p:spPr>
          <a:xfrm>
            <a:off x="6732240" y="5157192"/>
            <a:ext cx="2304256" cy="83099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EVALUATION DE LA QUALITE DES COMPETENCES</a:t>
            </a:r>
          </a:p>
          <a:p>
            <a:pPr marL="285750" indent="-285750">
              <a:buFont typeface="Wingdings"/>
              <a:buChar char=""/>
            </a:pPr>
            <a:r>
              <a:rPr lang="fr-FR" sz="1200" dirty="0" smtClean="0"/>
              <a:t>Niveau de savoir-faire des compagnons 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50852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1187624" y="139279"/>
            <a:ext cx="712879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 startAt="3"/>
            </a:pPr>
            <a:r>
              <a:rPr lang="fr-FR" sz="2200" b="1" dirty="0" smtClean="0">
                <a:solidFill>
                  <a:srgbClr val="0070C0"/>
                </a:solidFill>
              </a:rPr>
              <a:t>Hypothèse </a:t>
            </a:r>
            <a:r>
              <a:rPr lang="fr-FR" sz="2200" b="1" dirty="0">
                <a:solidFill>
                  <a:srgbClr val="0070C0"/>
                </a:solidFill>
              </a:rPr>
              <a:t>de modélisation des situations de travail et ingénierie de </a:t>
            </a:r>
            <a:r>
              <a:rPr lang="fr-FR" sz="2200" b="1" dirty="0" smtClean="0">
                <a:solidFill>
                  <a:srgbClr val="0070C0"/>
                </a:solidFill>
              </a:rPr>
              <a:t>formation</a:t>
            </a:r>
            <a:endParaRPr lang="fr-FR" sz="2200" b="1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23728" y="1268760"/>
            <a:ext cx="5646867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bg1">
                    <a:lumMod val="95000"/>
                  </a:schemeClr>
                </a:solidFill>
              </a:rPr>
              <a:t>Un ensemble de stratégies et intentionnalités des acteurs</a:t>
            </a:r>
            <a:endParaRPr lang="fr-FR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2123728" y="2195279"/>
            <a:ext cx="1672986" cy="79208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COLLECTIF</a:t>
            </a:r>
            <a:endParaRPr lang="fr-FR" b="1" dirty="0"/>
          </a:p>
        </p:txBody>
      </p:sp>
      <p:sp>
        <p:nvSpPr>
          <p:cNvPr id="11" name="Ellipse 10"/>
          <p:cNvSpPr/>
          <p:nvPr/>
        </p:nvSpPr>
        <p:spPr>
          <a:xfrm>
            <a:off x="5881585" y="2195279"/>
            <a:ext cx="1672986" cy="79208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SUJET</a:t>
            </a:r>
            <a:endParaRPr lang="fr-FR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1403648" y="2987367"/>
            <a:ext cx="338437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 smtClean="0"/>
              <a:t>Valeurs de l’entreprise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 smtClean="0"/>
              <a:t>Stratégique de l’entreprise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 smtClean="0"/>
              <a:t>Image de l’entreprise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 smtClean="0"/>
              <a:t>Anticipation et vision globale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 smtClean="0"/>
              <a:t>Niveau des indicateurs</a:t>
            </a:r>
            <a:endParaRPr lang="fr-FR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4896544" y="3203391"/>
            <a:ext cx="413995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Management/encadrement des hommes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 smtClean="0"/>
              <a:t>Partir des valeurs du travail d’équipe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 smtClean="0"/>
              <a:t>Travailler en compétences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 smtClean="0"/>
              <a:t>Soft </a:t>
            </a:r>
            <a:r>
              <a:rPr lang="fr-FR" b="1" dirty="0" err="1" smtClean="0"/>
              <a:t>skills</a:t>
            </a:r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228706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03648" y="1196752"/>
            <a:ext cx="712879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fr-FR" sz="2200" b="1" dirty="0" smtClean="0">
                <a:solidFill>
                  <a:srgbClr val="0070C0"/>
                </a:solidFill>
              </a:rPr>
              <a:t>Rappel des enjeux de la démarche et de la méthode du projet « </a:t>
            </a:r>
            <a:r>
              <a:rPr lang="fr-FR" sz="2200" b="1" dirty="0" err="1" smtClean="0">
                <a:solidFill>
                  <a:srgbClr val="0070C0"/>
                </a:solidFill>
              </a:rPr>
              <a:t>ConstructyVET</a:t>
            </a:r>
            <a:r>
              <a:rPr lang="fr-FR" sz="2200" b="1" dirty="0" smtClean="0">
                <a:solidFill>
                  <a:srgbClr val="0070C0"/>
                </a:solidFill>
              </a:rPr>
              <a:t> »</a:t>
            </a:r>
          </a:p>
          <a:p>
            <a:pPr marL="704850" indent="-342900">
              <a:buFont typeface="+mj-lt"/>
              <a:buAutoNum type="arabicPeriod"/>
            </a:pPr>
            <a:r>
              <a:rPr lang="fr-FR" dirty="0" smtClean="0"/>
              <a:t>Premier recueil de données</a:t>
            </a:r>
            <a:endParaRPr lang="fr-FR" dirty="0"/>
          </a:p>
          <a:p>
            <a:pPr marL="704850" indent="-342900">
              <a:buFont typeface="+mj-lt"/>
              <a:buAutoNum type="arabicPeriod"/>
            </a:pPr>
            <a:r>
              <a:rPr lang="fr-FR" dirty="0" smtClean="0"/>
              <a:t>Approfondissement avec l’analyse du travail de chef d’équipe sur le management : formation/action avec un groupe projet</a:t>
            </a:r>
            <a:endParaRPr lang="fr-FR" dirty="0"/>
          </a:p>
          <a:p>
            <a:endParaRPr lang="fr-FR" sz="2200" b="1" dirty="0" smtClean="0"/>
          </a:p>
          <a:p>
            <a:pPr marL="514350" indent="-514350">
              <a:buFont typeface="+mj-lt"/>
              <a:buAutoNum type="romanUcPeriod" startAt="2"/>
            </a:pPr>
            <a:r>
              <a:rPr lang="fr-FR" sz="2200" b="1" dirty="0" smtClean="0">
                <a:solidFill>
                  <a:srgbClr val="0070C0"/>
                </a:solidFill>
              </a:rPr>
              <a:t>Méthode d’analyse de travail </a:t>
            </a:r>
          </a:p>
          <a:p>
            <a:pPr marL="704850" indent="-342900">
              <a:buFont typeface="+mj-lt"/>
              <a:buAutoNum type="arabicPeriod"/>
            </a:pPr>
            <a:r>
              <a:rPr lang="fr-FR" dirty="0" smtClean="0"/>
              <a:t>Eléments </a:t>
            </a:r>
            <a:r>
              <a:rPr lang="fr-FR" dirty="0"/>
              <a:t>théoriques sur la didactique professionnelle : « analyse du travail et ingénierie de formation »</a:t>
            </a:r>
          </a:p>
          <a:p>
            <a:pPr marL="704850" indent="-342900">
              <a:buFont typeface="+mj-lt"/>
              <a:buAutoNum type="arabicPeriod"/>
            </a:pPr>
            <a:r>
              <a:rPr lang="fr-FR" dirty="0" smtClean="0"/>
              <a:t>Méthode</a:t>
            </a:r>
            <a:endParaRPr lang="fr-FR" dirty="0"/>
          </a:p>
          <a:p>
            <a:pPr marL="704850" indent="-342900">
              <a:buFont typeface="+mj-lt"/>
              <a:buAutoNum type="arabicPeriod"/>
            </a:pPr>
            <a:r>
              <a:rPr lang="fr-FR" dirty="0" smtClean="0"/>
              <a:t>Observation </a:t>
            </a:r>
            <a:r>
              <a:rPr lang="fr-FR" dirty="0"/>
              <a:t>et premiers </a:t>
            </a:r>
            <a:r>
              <a:rPr lang="fr-FR" dirty="0" smtClean="0"/>
              <a:t>résultats</a:t>
            </a:r>
            <a:endParaRPr lang="fr-FR" b="1" dirty="0" smtClean="0"/>
          </a:p>
          <a:p>
            <a:pPr marL="400050" indent="-400050">
              <a:buAutoNum type="romanUcPeriod"/>
            </a:pPr>
            <a:endParaRPr lang="fr-FR" sz="2200" b="1" dirty="0" smtClean="0"/>
          </a:p>
          <a:p>
            <a:pPr marL="400050" indent="-400050">
              <a:buFont typeface="+mj-lt"/>
              <a:buAutoNum type="romanUcPeriod" startAt="3"/>
            </a:pPr>
            <a:r>
              <a:rPr lang="fr-FR" sz="2200" b="1" dirty="0" smtClean="0">
                <a:solidFill>
                  <a:srgbClr val="0070C0"/>
                </a:solidFill>
              </a:rPr>
              <a:t>Hypothèse </a:t>
            </a:r>
            <a:r>
              <a:rPr lang="fr-FR" sz="2200" b="1" dirty="0">
                <a:solidFill>
                  <a:srgbClr val="0070C0"/>
                </a:solidFill>
              </a:rPr>
              <a:t>de modélisation des situations de travail et ingénierie de formation</a:t>
            </a:r>
          </a:p>
          <a:p>
            <a:pPr marL="400050" indent="-400050">
              <a:buAutoNum type="romanUcPeriod" startAt="3"/>
            </a:pPr>
            <a:endParaRPr lang="fr-FR" b="1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5182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403648" y="836712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fr-FR" sz="2200" b="1" dirty="0" smtClean="0">
                <a:solidFill>
                  <a:srgbClr val="0070C0"/>
                </a:solidFill>
              </a:rPr>
              <a:t>Rappel des enjeux de la démarche et de la méthode du projet « </a:t>
            </a:r>
            <a:r>
              <a:rPr lang="fr-FR" sz="2200" b="1" dirty="0" err="1" smtClean="0">
                <a:solidFill>
                  <a:srgbClr val="0070C0"/>
                </a:solidFill>
              </a:rPr>
              <a:t>ConstructyVET</a:t>
            </a:r>
            <a:r>
              <a:rPr lang="fr-FR" sz="2200" b="1" dirty="0" smtClean="0">
                <a:solidFill>
                  <a:srgbClr val="0070C0"/>
                </a:solidFill>
              </a:rPr>
              <a:t> »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394018" y="2101498"/>
            <a:ext cx="735444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Réduire l’écart entre les attentes des entreprises en matière de connaissances, d’aptitudes et de compétences d’une part, et les profils des professionnels d’autre part.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Concevoir ou rénover l’offre de formation initiale et continue destinés aux chefs d’équipe et chefs de chantier </a:t>
            </a:r>
          </a:p>
          <a:p>
            <a:endParaRPr lang="fr-FR" sz="2000" dirty="0"/>
          </a:p>
          <a:p>
            <a:endParaRPr lang="fr-FR" sz="1000" dirty="0" smtClean="0"/>
          </a:p>
          <a:p>
            <a:endParaRPr lang="fr-FR" sz="1000" dirty="0"/>
          </a:p>
          <a:p>
            <a:endParaRPr lang="fr-F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①</a:t>
            </a:r>
            <a:r>
              <a:rPr lang="fr-FR" sz="2000" dirty="0" smtClean="0"/>
              <a:t> Observations, entretiens, auto confrontation</a:t>
            </a:r>
            <a:r>
              <a:rPr lang="fr-FR" sz="2000" dirty="0"/>
              <a:t>, </a:t>
            </a:r>
            <a:r>
              <a:rPr lang="fr-FR" sz="2000" dirty="0" smtClean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②</a:t>
            </a:r>
            <a:r>
              <a:rPr lang="fr-FR" sz="2000" dirty="0"/>
              <a:t> </a:t>
            </a:r>
            <a:r>
              <a:rPr lang="fr-FR" sz="2000" dirty="0" smtClean="0"/>
              <a:t>Analyse </a:t>
            </a:r>
            <a:r>
              <a:rPr lang="fr-FR" sz="2000" dirty="0"/>
              <a:t>du travail et ingénierie de formation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/>
          </a:p>
        </p:txBody>
      </p:sp>
      <p:sp>
        <p:nvSpPr>
          <p:cNvPr id="2" name="ZoneTexte 1"/>
          <p:cNvSpPr txBox="1"/>
          <p:nvPr/>
        </p:nvSpPr>
        <p:spPr>
          <a:xfrm>
            <a:off x="1424436" y="1916832"/>
            <a:ext cx="1008112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>
                    <a:lumMod val="95000"/>
                  </a:schemeClr>
                </a:solidFill>
              </a:rPr>
              <a:t>ENJEUX</a:t>
            </a:r>
            <a:endParaRPr lang="fr-FR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24436" y="4261738"/>
            <a:ext cx="129614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>
                    <a:lumMod val="95000"/>
                  </a:schemeClr>
                </a:solidFill>
              </a:rPr>
              <a:t>METHODE</a:t>
            </a:r>
            <a:endParaRPr lang="fr-FR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32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59632" y="620688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fr-FR" sz="2200" b="1" dirty="0" smtClean="0">
                <a:solidFill>
                  <a:srgbClr val="0070C0"/>
                </a:solidFill>
              </a:rPr>
              <a:t>Rappel des enjeux de la démarche et de la méthode du projet « </a:t>
            </a:r>
            <a:r>
              <a:rPr lang="fr-FR" sz="2200" b="1" dirty="0" err="1" smtClean="0">
                <a:solidFill>
                  <a:srgbClr val="0070C0"/>
                </a:solidFill>
              </a:rPr>
              <a:t>ConstructyVET</a:t>
            </a:r>
            <a:r>
              <a:rPr lang="fr-FR" sz="2200" b="1" dirty="0" smtClean="0">
                <a:solidFill>
                  <a:srgbClr val="0070C0"/>
                </a:solidFill>
              </a:rPr>
              <a:t> »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357054" y="1652022"/>
            <a:ext cx="731940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sz="500" b="1" dirty="0" smtClean="0"/>
          </a:p>
          <a:p>
            <a:pPr marL="285750" indent="-200025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Conduite d’entretiens semi-directifs, </a:t>
            </a:r>
            <a:r>
              <a:rPr lang="fr-FR" sz="1600" dirty="0"/>
              <a:t>sur chantier, par Béatrice TIRA, Secrétaire Générale de BTP CFA Aquitaine, et Florent TORREGARAY, formateur </a:t>
            </a:r>
            <a:r>
              <a:rPr lang="fr-FR" sz="1600" dirty="0" smtClean="0"/>
              <a:t>au </a:t>
            </a:r>
            <a:r>
              <a:rPr lang="fr-FR" sz="1600" dirty="0"/>
              <a:t>BTP CFA de </a:t>
            </a:r>
            <a:r>
              <a:rPr lang="fr-FR" sz="1600" dirty="0" smtClean="0"/>
              <a:t>Gironde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fr-FR" sz="500" dirty="0" smtClean="0"/>
          </a:p>
          <a:p>
            <a:pPr marL="285750" indent="-200025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3 </a:t>
            </a:r>
            <a:r>
              <a:rPr lang="fr-FR" sz="1600" dirty="0"/>
              <a:t>catégories d’entreprise </a:t>
            </a:r>
            <a:r>
              <a:rPr lang="fr-FR" sz="1600" dirty="0" smtClean="0"/>
              <a:t>ciblées</a:t>
            </a:r>
            <a:r>
              <a:rPr lang="fr-FR" sz="1600" dirty="0"/>
              <a:t> :  </a:t>
            </a:r>
            <a:r>
              <a:rPr lang="fr-FR" sz="1600" dirty="0" smtClean="0"/>
              <a:t>&lt;</a:t>
            </a:r>
            <a:r>
              <a:rPr lang="fr-FR" sz="1600" dirty="0"/>
              <a:t>20 </a:t>
            </a:r>
            <a:r>
              <a:rPr lang="fr-FR" sz="1600" dirty="0" smtClean="0"/>
              <a:t>salariés,    de </a:t>
            </a:r>
            <a:r>
              <a:rPr lang="fr-FR" sz="1600" dirty="0"/>
              <a:t>20 à 50 </a:t>
            </a:r>
            <a:r>
              <a:rPr lang="fr-FR" sz="1600" dirty="0" smtClean="0"/>
              <a:t>salariés,   +50 salariés</a:t>
            </a:r>
          </a:p>
          <a:p>
            <a:pPr marL="742950" lvl="1" indent="-285750" algn="just">
              <a:buFontTx/>
              <a:buChar char="-"/>
            </a:pPr>
            <a:endParaRPr lang="fr-FR" sz="500" dirty="0"/>
          </a:p>
          <a:p>
            <a:pPr marL="285750" indent="-200025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Interview des</a:t>
            </a:r>
            <a:r>
              <a:rPr lang="fr-FR" sz="1600" dirty="0"/>
              <a:t> : </a:t>
            </a:r>
            <a:r>
              <a:rPr lang="fr-FR" sz="1600" dirty="0" smtClean="0"/>
              <a:t>chef d’entreprise,   chef </a:t>
            </a:r>
            <a:r>
              <a:rPr lang="fr-FR" sz="1600" dirty="0"/>
              <a:t>de chantier et/ou chef </a:t>
            </a:r>
            <a:r>
              <a:rPr lang="fr-FR" sz="1600" dirty="0" smtClean="0"/>
              <a:t>d’équipe,   ouvrier   </a:t>
            </a:r>
          </a:p>
          <a:p>
            <a:pPr marL="285750" indent="-200025" algn="just">
              <a:buFont typeface="Arial" panose="020B0604020202020204" pitchFamily="34" charset="0"/>
              <a:buChar char="•"/>
            </a:pPr>
            <a:endParaRPr lang="fr-FR" sz="500" dirty="0" smtClean="0"/>
          </a:p>
          <a:p>
            <a:pPr marL="285750" indent="-200025" algn="just">
              <a:buFont typeface="Arial" panose="020B0604020202020204" pitchFamily="34" charset="0"/>
              <a:buChar char="•"/>
            </a:pPr>
            <a:r>
              <a:rPr lang="fr-FR" sz="1600" b="1" dirty="0" smtClean="0"/>
              <a:t>Soit </a:t>
            </a:r>
            <a:r>
              <a:rPr lang="fr-FR" sz="1600" b="1" dirty="0"/>
              <a:t>un total de 13 entretiens menés dans 7 </a:t>
            </a:r>
            <a:r>
              <a:rPr lang="fr-FR" sz="1600" b="1" dirty="0" smtClean="0"/>
              <a:t>entreprises</a:t>
            </a:r>
          </a:p>
          <a:p>
            <a:pPr marL="285750" indent="-200025" algn="just">
              <a:buFont typeface="Arial" panose="020B0604020202020204" pitchFamily="34" charset="0"/>
              <a:buChar char="•"/>
            </a:pPr>
            <a:endParaRPr lang="fr-FR" sz="1600" b="1" dirty="0" smtClean="0"/>
          </a:p>
          <a:p>
            <a:pPr marL="285750" indent="-200025" algn="just">
              <a:buFont typeface="Arial" panose="020B0604020202020204" pitchFamily="34" charset="0"/>
              <a:buChar char="•"/>
            </a:pPr>
            <a:endParaRPr lang="fr-FR" sz="1600" b="1" dirty="0"/>
          </a:p>
          <a:p>
            <a:pPr lvl="0" algn="just"/>
            <a:endParaRPr lang="fr-FR" sz="1000" dirty="0" smtClean="0"/>
          </a:p>
          <a:p>
            <a:pPr lvl="0" algn="just"/>
            <a:endParaRPr lang="fr-FR" sz="1000" dirty="0" smtClean="0"/>
          </a:p>
          <a:p>
            <a:pPr lvl="0" algn="just"/>
            <a:endParaRPr lang="fr-FR" sz="1000" dirty="0"/>
          </a:p>
          <a:p>
            <a:pPr lvl="0" algn="just"/>
            <a:endParaRPr lang="fr-FR" sz="1000" dirty="0" smtClean="0"/>
          </a:p>
          <a:p>
            <a:pPr lvl="0" algn="just"/>
            <a:endParaRPr lang="fr-FR" sz="1000" dirty="0"/>
          </a:p>
          <a:p>
            <a:pPr marL="285750" indent="-200025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Constitution d’un groupe </a:t>
            </a:r>
            <a:r>
              <a:rPr lang="fr-FR" sz="1600" u="sng" dirty="0" smtClean="0"/>
              <a:t>formation/action</a:t>
            </a:r>
            <a:r>
              <a:rPr lang="fr-FR" sz="1600" dirty="0" smtClean="0"/>
              <a:t> de 10 personnes des 5 CFA : adjoints de direction, développeurs, formateurs, Secrétaire Générale, accompagné par un consultant : IP2A</a:t>
            </a:r>
            <a:endParaRPr lang="fr-FR" sz="1600" dirty="0"/>
          </a:p>
          <a:p>
            <a:endParaRPr lang="fr-FR" sz="2400" b="1" dirty="0" smtClean="0"/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475656" y="1583214"/>
            <a:ext cx="566784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>
                    <a:lumMod val="95000"/>
                  </a:schemeClr>
                </a:solidFill>
              </a:rPr>
              <a:t>①</a:t>
            </a:r>
            <a:r>
              <a:rPr lang="fr-FR" sz="5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bg1">
                    <a:lumMod val="95000"/>
                  </a:schemeClr>
                </a:solidFill>
              </a:rPr>
              <a:t>Premières observations, premiers résultats</a:t>
            </a:r>
            <a:endParaRPr lang="fr-FR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403648" y="4105235"/>
            <a:ext cx="7128792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361950" indent="-361950"/>
            <a:r>
              <a:rPr lang="fr-FR" b="1" dirty="0" smtClean="0">
                <a:solidFill>
                  <a:schemeClr val="bg1">
                    <a:lumMod val="95000"/>
                  </a:schemeClr>
                </a:solidFill>
              </a:rPr>
              <a:t>②</a:t>
            </a:r>
            <a:r>
              <a:rPr lang="fr-FR" sz="6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b="1" dirty="0" smtClean="0">
                <a:solidFill>
                  <a:schemeClr val="bg1">
                    <a:lumMod val="95000"/>
                  </a:schemeClr>
                </a:solidFill>
              </a:rPr>
              <a:t>Approfondissement </a:t>
            </a:r>
            <a:r>
              <a:rPr lang="fr-FR" b="1" dirty="0">
                <a:solidFill>
                  <a:schemeClr val="bg1">
                    <a:lumMod val="95000"/>
                  </a:schemeClr>
                </a:solidFill>
              </a:rPr>
              <a:t>: analyse et observation du travail sur le management des chefs  d’équipe : </a:t>
            </a:r>
          </a:p>
        </p:txBody>
      </p:sp>
    </p:spTree>
    <p:extLst>
      <p:ext uri="{BB962C8B-B14F-4D97-AF65-F5344CB8AC3E}">
        <p14:creationId xmlns:p14="http://schemas.microsoft.com/office/powerpoint/2010/main" val="161469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59632" y="548680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fr-FR" sz="2200" b="1" dirty="0" smtClean="0">
                <a:solidFill>
                  <a:srgbClr val="0070C0"/>
                </a:solidFill>
              </a:rPr>
              <a:t>Rappel des enjeux de la démarche et de la méthode du projet « </a:t>
            </a:r>
            <a:r>
              <a:rPr lang="fr-FR" sz="2200" b="1" dirty="0" err="1" smtClean="0">
                <a:solidFill>
                  <a:srgbClr val="0070C0"/>
                </a:solidFill>
              </a:rPr>
              <a:t>ConstructyVET</a:t>
            </a:r>
            <a:r>
              <a:rPr lang="fr-FR" sz="2200" b="1" dirty="0" smtClean="0">
                <a:solidFill>
                  <a:srgbClr val="0070C0"/>
                </a:solidFill>
              </a:rPr>
              <a:t> »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285046" y="1412776"/>
            <a:ext cx="7535426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Cahier des charges de la formation/action avec IP2A :</a:t>
            </a:r>
          </a:p>
          <a:p>
            <a:r>
              <a:rPr lang="fr-FR" sz="1000" b="1" dirty="0" smtClean="0"/>
              <a:t> </a:t>
            </a:r>
            <a:endParaRPr lang="fr-FR" sz="1500" b="1" dirty="0" smtClean="0"/>
          </a:p>
          <a:p>
            <a:endParaRPr lang="fr-FR" sz="1000" b="1" dirty="0" smtClean="0"/>
          </a:p>
          <a:p>
            <a:pPr marL="85725">
              <a:spcAft>
                <a:spcPts val="600"/>
              </a:spcAft>
            </a:pPr>
            <a:endParaRPr lang="fr-FR" sz="1600" b="1" dirty="0" smtClean="0"/>
          </a:p>
          <a:p>
            <a:pPr marL="371475" indent="-285750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Identifier le lien entre « observation de l’activité » et « construction de l’ingénierie de formation pour cette activité »</a:t>
            </a:r>
          </a:p>
          <a:p>
            <a:pPr marL="371475" indent="-285750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Identifier les étapes de la démarche et l’analyse du travail pour la didactique professionnelle </a:t>
            </a:r>
          </a:p>
          <a:p>
            <a:pPr marL="371475" indent="-285750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Concevoir un protocole d’observation : constituer un recueil de données </a:t>
            </a:r>
          </a:p>
          <a:p>
            <a:pPr marL="371475" indent="-285750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Concevoir une ressource pour la formation</a:t>
            </a:r>
          </a:p>
          <a:p>
            <a:pPr marL="371475" indent="-285750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Récolter et analyser les données à la suite de la phase d’observation</a:t>
            </a:r>
          </a:p>
          <a:p>
            <a:pPr marL="371475" indent="-285750" algn="just">
              <a:buFont typeface="Arial" panose="020B0604020202020204" pitchFamily="34" charset="0"/>
              <a:buChar char="•"/>
            </a:pPr>
            <a:r>
              <a:rPr lang="fr-FR" sz="1600" dirty="0" smtClean="0"/>
              <a:t>Concevoir la formation à partir du produit de l’analyse</a:t>
            </a:r>
          </a:p>
          <a:p>
            <a:pPr marL="285750" indent="-200025" algn="just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00025" algn="just">
              <a:buFont typeface="Arial" panose="020B0604020202020204" pitchFamily="34" charset="0"/>
              <a:buChar char="•"/>
            </a:pPr>
            <a:endParaRPr lang="fr-FR" dirty="0"/>
          </a:p>
          <a:p>
            <a:pPr marL="371475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600" b="1" dirty="0" smtClean="0"/>
              <a:t>Pour nos travaux </a:t>
            </a:r>
            <a:r>
              <a:rPr lang="fr-FR" sz="1600" b="1" dirty="0" err="1" smtClean="0"/>
              <a:t>ConstructyVET</a:t>
            </a:r>
            <a:r>
              <a:rPr lang="fr-FR" sz="1600" b="1" dirty="0" smtClean="0"/>
              <a:t> </a:t>
            </a:r>
            <a:r>
              <a:rPr lang="fr-FR" sz="1600" dirty="0" smtClean="0"/>
              <a:t>: améliorer le dispositif de formation pour les chefs d’équipe sur le champ du management</a:t>
            </a:r>
          </a:p>
          <a:p>
            <a:pPr marL="371475" indent="-285750" algn="just">
              <a:buFont typeface="Arial" panose="020B0604020202020204" pitchFamily="34" charset="0"/>
              <a:buChar char="•"/>
            </a:pPr>
            <a:r>
              <a:rPr lang="fr-FR" sz="1600" b="1" dirty="0" smtClean="0"/>
              <a:t>Pour nos équipes </a:t>
            </a:r>
            <a:r>
              <a:rPr lang="fr-FR" sz="1600" dirty="0" smtClean="0"/>
              <a:t>: construire la compétence « Analyse du travail et ingénierie de formation » pour l’encadrement et les experts des CFA </a:t>
            </a:r>
          </a:p>
          <a:p>
            <a:pPr marL="361950" indent="-276225" algn="just">
              <a:spcAft>
                <a:spcPts val="600"/>
              </a:spcAft>
            </a:pPr>
            <a:r>
              <a:rPr lang="fr-FR" sz="1600" dirty="0" smtClean="0">
                <a:latin typeface="Arial"/>
                <a:cs typeface="Arial"/>
              </a:rPr>
              <a:t>     → management des formateurs dans un dispositif de « PEDAGOGIE  ALTERNEE »</a:t>
            </a:r>
            <a:endParaRPr lang="fr-FR" sz="1600" dirty="0" smtClean="0"/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403648" y="1907540"/>
            <a:ext cx="122413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>
                    <a:lumMod val="95000"/>
                  </a:schemeClr>
                </a:solidFill>
              </a:rPr>
              <a:t>OBJECTIFS</a:t>
            </a:r>
            <a:endParaRPr lang="fr-FR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403648" y="4437112"/>
            <a:ext cx="93610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>
                    <a:lumMod val="95000"/>
                  </a:schemeClr>
                </a:solidFill>
              </a:rPr>
              <a:t>ENJEUX</a:t>
            </a:r>
            <a:endParaRPr lang="fr-FR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52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59632" y="548680"/>
            <a:ext cx="7560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 smtClean="0">
                <a:solidFill>
                  <a:srgbClr val="0070C0"/>
                </a:solidFill>
              </a:rPr>
              <a:t>II. Méthode d’analyse de travail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403648" y="1184902"/>
            <a:ext cx="7416824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 Didactique professionnelle (</a:t>
            </a:r>
            <a:r>
              <a:rPr lang="fr-FR" sz="2400" b="1" dirty="0" err="1" smtClean="0"/>
              <a:t>Pastré</a:t>
            </a:r>
            <a:r>
              <a:rPr lang="fr-FR" sz="2400" b="1" dirty="0" smtClean="0"/>
              <a:t>, 2011):</a:t>
            </a:r>
          </a:p>
          <a:p>
            <a:endParaRPr lang="fr-FR" sz="500" b="1" dirty="0" smtClean="0"/>
          </a:p>
          <a:p>
            <a:pPr algn="just"/>
            <a:r>
              <a:rPr lang="fr-FR" sz="1600" b="1" dirty="0" smtClean="0">
                <a:sym typeface="Wingdings"/>
              </a:rPr>
              <a:t>     </a:t>
            </a:r>
            <a:r>
              <a:rPr lang="fr-FR" sz="1600" b="1" dirty="0" smtClean="0"/>
              <a:t>L’homme apprend en agissant sur le réel</a:t>
            </a:r>
            <a:r>
              <a:rPr lang="fr-FR" sz="1600" dirty="0" smtClean="0"/>
              <a:t> </a:t>
            </a:r>
            <a:r>
              <a:rPr lang="fr-FR" sz="1400" b="1" dirty="0" smtClean="0"/>
              <a:t>(constructivisme, Piaget, 1974): </a:t>
            </a:r>
          </a:p>
          <a:p>
            <a:pPr algn="just"/>
            <a:r>
              <a:rPr lang="fr-FR" sz="1600" dirty="0" smtClean="0"/>
              <a:t>il raisonne dans l’action et construit des invariants opératoires </a:t>
            </a:r>
          </a:p>
          <a:p>
            <a:pPr algn="just"/>
            <a:r>
              <a:rPr lang="fr-FR" sz="1600" dirty="0" smtClean="0">
                <a:sym typeface="Wingdings"/>
              </a:rPr>
              <a:t> l’action est organisée (</a:t>
            </a:r>
            <a:r>
              <a:rPr lang="fr-FR" sz="1600" dirty="0">
                <a:sym typeface="Wingdings"/>
              </a:rPr>
              <a:t>invariances), donc </a:t>
            </a:r>
            <a:r>
              <a:rPr lang="fr-FR" sz="1600" dirty="0" smtClean="0">
                <a:sym typeface="Wingdings"/>
              </a:rPr>
              <a:t>reproductible, mais aussi adaptable aux situations singulières</a:t>
            </a:r>
          </a:p>
          <a:p>
            <a:pPr algn="just"/>
            <a:endParaRPr lang="fr-FR" sz="1600" b="1" dirty="0" smtClean="0">
              <a:sym typeface="Wingdings"/>
            </a:endParaRPr>
          </a:p>
          <a:p>
            <a:r>
              <a:rPr lang="fr-FR" sz="1600" b="1" dirty="0" smtClean="0">
                <a:sym typeface="Wingdings"/>
              </a:rPr>
              <a:t>  </a:t>
            </a:r>
            <a:r>
              <a:rPr lang="fr-FR" sz="1600" b="1" dirty="0" smtClean="0"/>
              <a:t>L’homme apprend dans la médiation à l’autre </a:t>
            </a:r>
            <a:r>
              <a:rPr lang="fr-FR" sz="1400" b="1" dirty="0" smtClean="0"/>
              <a:t>(</a:t>
            </a:r>
            <a:r>
              <a:rPr lang="fr-FR" sz="1400" b="1" dirty="0" err="1" smtClean="0"/>
              <a:t>socio-constructivisme</a:t>
            </a:r>
            <a:r>
              <a:rPr lang="fr-FR" sz="1400" b="1" dirty="0"/>
              <a:t>, </a:t>
            </a:r>
            <a:r>
              <a:rPr lang="fr-FR" sz="1400" b="1" dirty="0" err="1"/>
              <a:t>Vygotski</a:t>
            </a:r>
            <a:r>
              <a:rPr lang="fr-FR" sz="1400" b="1" dirty="0"/>
              <a:t>, 1985</a:t>
            </a:r>
            <a:r>
              <a:rPr lang="fr-FR" sz="1400" b="1" dirty="0" smtClean="0"/>
              <a:t>):</a:t>
            </a:r>
          </a:p>
          <a:p>
            <a:pPr algn="just"/>
            <a:r>
              <a:rPr lang="fr-FR" sz="1600" dirty="0" smtClean="0"/>
              <a:t>avec de l’aide , dans la confrontation de ses représentations à celles d’autrui</a:t>
            </a:r>
          </a:p>
          <a:p>
            <a:pPr algn="just"/>
            <a:endParaRPr lang="fr-FR" sz="1600" b="1" dirty="0" smtClean="0"/>
          </a:p>
          <a:p>
            <a:pPr algn="just"/>
            <a:r>
              <a:rPr lang="fr-FR" sz="1600" b="1" dirty="0" smtClean="0">
                <a:sym typeface="Wingdings"/>
              </a:rPr>
              <a:t>    L’activité est organisée, donc intelligible, donc analysable: </a:t>
            </a:r>
          </a:p>
          <a:p>
            <a:pPr algn="just"/>
            <a:r>
              <a:rPr lang="fr-FR" sz="1600" dirty="0" smtClean="0">
                <a:sym typeface="Wingdings"/>
              </a:rPr>
              <a:t>analyser l’activité : identifier les organisateurs de l’action en situation et le raisonnement à tenir pour réussir l’action </a:t>
            </a:r>
            <a:r>
              <a:rPr lang="fr-FR" sz="1600" b="1" dirty="0" smtClean="0">
                <a:solidFill>
                  <a:srgbClr val="0070C0"/>
                </a:solidFill>
                <a:sym typeface="Wingdings"/>
              </a:rPr>
              <a:t>notre dispositif de formation est axé autour de ces  organisateurs de l’activité et du raisonnement en action</a:t>
            </a:r>
            <a:endParaRPr lang="fr-FR" sz="1600" b="1" dirty="0" smtClean="0">
              <a:solidFill>
                <a:srgbClr val="0070C0"/>
              </a:solidFill>
            </a:endParaRPr>
          </a:p>
          <a:p>
            <a:endParaRPr lang="fr-FR" sz="1600" b="1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/>
              <a:buChar char="l"/>
            </a:pPr>
            <a:r>
              <a:rPr lang="fr-FR" sz="1600" b="1" dirty="0" smtClean="0">
                <a:solidFill>
                  <a:prstClr val="black"/>
                </a:solidFill>
                <a:sym typeface="Wingdings"/>
              </a:rPr>
              <a:t>L’activité s’analyse dans l’écart entre travail prescrit et travail réel à partir de l’observation des situations réelles de travail </a:t>
            </a:r>
            <a:r>
              <a:rPr lang="fr-FR" sz="1400" b="1" dirty="0">
                <a:solidFill>
                  <a:prstClr val="black"/>
                </a:solidFill>
                <a:sym typeface="Wingdings"/>
              </a:rPr>
              <a:t>(</a:t>
            </a:r>
            <a:r>
              <a:rPr lang="fr-FR" sz="1400" b="1" dirty="0" err="1">
                <a:solidFill>
                  <a:prstClr val="black"/>
                </a:solidFill>
                <a:sym typeface="Wingdings"/>
              </a:rPr>
              <a:t>Leplat</a:t>
            </a:r>
            <a:r>
              <a:rPr lang="fr-FR" sz="1400" b="1" dirty="0">
                <a:solidFill>
                  <a:prstClr val="black"/>
                </a:solidFill>
                <a:sym typeface="Wingdings"/>
              </a:rPr>
              <a:t>, 1997)</a:t>
            </a:r>
            <a:r>
              <a:rPr lang="fr-FR" sz="1400" b="1" dirty="0" smtClean="0">
                <a:solidFill>
                  <a:prstClr val="black"/>
                </a:solidFill>
                <a:sym typeface="Wingdings"/>
              </a:rPr>
              <a:t>:</a:t>
            </a:r>
          </a:p>
          <a:p>
            <a:r>
              <a:rPr lang="fr-FR" sz="1600" dirty="0" smtClean="0"/>
              <a:t>Méthodologie issue de la psychologie ergonomique: entretiens semi-directifs, observations systématiques, entretiens d’auto-confrontation aux traces de l’activité, entretiens au sosie</a:t>
            </a:r>
            <a:endParaRPr lang="fr-FR" sz="1600" dirty="0"/>
          </a:p>
          <a:p>
            <a:endParaRPr lang="fr-FR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54807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59632" y="621849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</a:rPr>
              <a:t>II. Méthode d’analyse de travail</a:t>
            </a:r>
          </a:p>
        </p:txBody>
      </p:sp>
      <p:sp>
        <p:nvSpPr>
          <p:cNvPr id="3" name="Titre 1"/>
          <p:cNvSpPr>
            <a:spLocks noGrp="1"/>
          </p:cNvSpPr>
          <p:nvPr>
            <p:ph type="ctrTitle"/>
          </p:nvPr>
        </p:nvSpPr>
        <p:spPr>
          <a:xfrm>
            <a:off x="1763688" y="1556792"/>
            <a:ext cx="6768752" cy="720080"/>
          </a:xfrm>
        </p:spPr>
        <p:txBody>
          <a:bodyPr>
            <a:normAutofit fontScale="90000"/>
          </a:bodyPr>
          <a:lstStyle/>
          <a:p>
            <a:r>
              <a:rPr lang="fr-FR" sz="2700" b="1" dirty="0"/>
              <a:t>L’analyse du travail, un outil pour identifier les besoins réels du métier</a:t>
            </a:r>
            <a:r>
              <a:rPr lang="fr-FR" sz="3600" b="1" dirty="0"/>
              <a:t/>
            </a:r>
            <a:br>
              <a:rPr lang="fr-FR" sz="3600" b="1" dirty="0"/>
            </a:br>
            <a:endParaRPr lang="fr-FR" sz="3600" b="1" u="sng" dirty="0"/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201178" y="2348880"/>
            <a:ext cx="7582242" cy="792088"/>
          </a:xfrm>
        </p:spPr>
        <p:txBody>
          <a:bodyPr>
            <a:normAutofit/>
          </a:bodyPr>
          <a:lstStyle/>
          <a:p>
            <a:pPr algn="l"/>
            <a:r>
              <a:rPr lang="fr-FR" sz="2400" b="1" dirty="0" smtClean="0">
                <a:solidFill>
                  <a:schemeClr val="tx1"/>
                </a:solidFill>
              </a:rPr>
              <a:t>Objet de recherche axé sur le Chef d’</a:t>
            </a:r>
            <a:r>
              <a:rPr lang="fr-FR" sz="2400" b="1" dirty="0" smtClean="0">
                <a:solidFill>
                  <a:schemeClr val="tx1"/>
                </a:solidFill>
                <a:sym typeface="Wingdings"/>
              </a:rPr>
              <a:t>É</a:t>
            </a:r>
            <a:r>
              <a:rPr lang="fr-FR" sz="2400" b="1" dirty="0" smtClean="0">
                <a:solidFill>
                  <a:schemeClr val="tx1"/>
                </a:solidFill>
              </a:rPr>
              <a:t>quipe</a:t>
            </a:r>
          </a:p>
          <a:p>
            <a:pPr algn="l"/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1129170" y="3128764"/>
            <a:ext cx="5243030" cy="21004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/>
              <a:buChar char=""/>
            </a:pPr>
            <a:r>
              <a:rPr lang="fr-FR" sz="2400" b="1" dirty="0" smtClean="0">
                <a:solidFill>
                  <a:schemeClr val="tx1"/>
                </a:solidFill>
                <a:sym typeface="Wingdings"/>
              </a:rPr>
              <a:t>Confrontation</a:t>
            </a:r>
            <a:r>
              <a:rPr lang="fr-FR" sz="2400" dirty="0" smtClean="0">
                <a:solidFill>
                  <a:schemeClr val="tx1"/>
                </a:solidFill>
                <a:sym typeface="Wingdings"/>
              </a:rPr>
              <a:t> de nos représentations et des référentiels existants </a:t>
            </a:r>
            <a:r>
              <a:rPr lang="fr-FR" sz="2400" b="1" dirty="0" smtClean="0">
                <a:solidFill>
                  <a:schemeClr val="tx1"/>
                </a:solidFill>
                <a:sym typeface="Wingdings"/>
              </a:rPr>
              <a:t>avec la réalité de l’activité</a:t>
            </a:r>
            <a:r>
              <a:rPr lang="fr-FR" sz="2400" dirty="0" smtClean="0">
                <a:solidFill>
                  <a:schemeClr val="tx1"/>
                </a:solidFill>
                <a:sym typeface="Wingdings"/>
              </a:rPr>
              <a:t> du Chef d’Équipe</a:t>
            </a:r>
          </a:p>
          <a:p>
            <a:pPr algn="l"/>
            <a:endParaRPr lang="fr-FR" sz="2400" dirty="0" smtClean="0">
              <a:solidFill>
                <a:schemeClr val="tx1"/>
              </a:solidFill>
              <a:sym typeface="Wingdings"/>
            </a:endParaRPr>
          </a:p>
          <a:p>
            <a:pPr marL="342900" indent="-342900" algn="l">
              <a:buFont typeface="Wingdings"/>
              <a:buChar char=""/>
            </a:pPr>
            <a:r>
              <a:rPr lang="fr-FR" sz="2400" dirty="0" smtClean="0">
                <a:solidFill>
                  <a:schemeClr val="tx1"/>
                </a:solidFill>
                <a:sym typeface="Wingdings"/>
              </a:rPr>
              <a:t>Observation de </a:t>
            </a:r>
            <a:r>
              <a:rPr lang="fr-FR" sz="2400" b="1" dirty="0" smtClean="0">
                <a:solidFill>
                  <a:schemeClr val="tx1"/>
                </a:solidFill>
                <a:sym typeface="Wingdings"/>
              </a:rPr>
              <a:t>l’invisible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7" name="Accolade fermante 6"/>
          <p:cNvSpPr/>
          <p:nvPr/>
        </p:nvSpPr>
        <p:spPr>
          <a:xfrm>
            <a:off x="6228184" y="3284984"/>
            <a:ext cx="336550" cy="2016224"/>
          </a:xfrm>
          <a:prstGeom prst="rightBrac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6588224" y="3861048"/>
            <a:ext cx="2638360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400" b="1" dirty="0" smtClean="0">
                <a:solidFill>
                  <a:schemeClr val="tx1"/>
                </a:solidFill>
              </a:rPr>
              <a:t>Approche par l’Analyse du Travail</a:t>
            </a:r>
          </a:p>
          <a:p>
            <a:pPr algn="l"/>
            <a:endParaRPr lang="fr-F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86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59632" y="735087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</a:rPr>
              <a:t>II. Méthode d’analyse de travail</a:t>
            </a: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187624" y="2067228"/>
            <a:ext cx="7956376" cy="1433780"/>
          </a:xfrm>
        </p:spPr>
        <p:txBody>
          <a:bodyPr>
            <a:normAutofit/>
          </a:bodyPr>
          <a:lstStyle/>
          <a:p>
            <a:pPr algn="l"/>
            <a:r>
              <a:rPr lang="fr-FR" sz="2400" b="1" dirty="0" smtClean="0">
                <a:solidFill>
                  <a:schemeClr val="tx1"/>
                </a:solidFill>
                <a:sym typeface="Wingdings"/>
              </a:rPr>
              <a:t>Objectif : </a:t>
            </a:r>
          </a:p>
          <a:p>
            <a:pPr algn="l"/>
            <a:r>
              <a:rPr lang="fr-FR" sz="2400" b="1" dirty="0" smtClean="0">
                <a:solidFill>
                  <a:schemeClr val="tx1"/>
                </a:solidFill>
                <a:sym typeface="Wingdings"/>
              </a:rPr>
              <a:t>Obtenir les traces de l’activité (singulières et globales)</a:t>
            </a: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171193" y="3422620"/>
            <a:ext cx="5070256" cy="2382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Conception d’outils : </a:t>
            </a:r>
            <a:endParaRPr lang="fr-FR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fr-FR" sz="2400" dirty="0" smtClean="0">
                <a:solidFill>
                  <a:schemeClr val="tx1"/>
                </a:solidFill>
              </a:rPr>
              <a:t>Grilles d’entretien (N+1, N+2)</a:t>
            </a:r>
          </a:p>
          <a:p>
            <a:pPr marL="457200" indent="-457200" algn="l">
              <a:buFontTx/>
              <a:buChar char="-"/>
            </a:pPr>
            <a:r>
              <a:rPr lang="fr-FR" sz="2400" dirty="0" smtClean="0">
                <a:solidFill>
                  <a:schemeClr val="tx1"/>
                </a:solidFill>
              </a:rPr>
              <a:t>Grilles d’observation de l’activité des </a:t>
            </a:r>
            <a:r>
              <a:rPr lang="fr-FR" sz="2400" dirty="0" smtClean="0">
                <a:solidFill>
                  <a:schemeClr val="tx1"/>
                </a:solidFill>
                <a:sym typeface="Wingdings"/>
              </a:rPr>
              <a:t>Chef d’Équipe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l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021975" y="3428422"/>
            <a:ext cx="31318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smtClean="0"/>
              <a:t>Test sur panel restreint</a:t>
            </a:r>
          </a:p>
          <a:p>
            <a:pPr algn="ctr"/>
            <a:endParaRPr lang="fr-FR" sz="2400" i="1" dirty="0"/>
          </a:p>
          <a:p>
            <a:pPr algn="ctr"/>
            <a:r>
              <a:rPr lang="fr-FR" sz="2400" i="1" dirty="0" smtClean="0"/>
              <a:t>Réajustement</a:t>
            </a:r>
          </a:p>
          <a:p>
            <a:pPr algn="ctr"/>
            <a:endParaRPr lang="fr-FR" sz="2400" i="1" dirty="0"/>
          </a:p>
          <a:p>
            <a:pPr algn="ctr"/>
            <a:r>
              <a:rPr lang="fr-FR" sz="2400" i="1" dirty="0" smtClean="0"/>
              <a:t>Déploiement</a:t>
            </a:r>
            <a:endParaRPr lang="fr-FR" sz="2400" i="1" dirty="0"/>
          </a:p>
        </p:txBody>
      </p:sp>
      <p:sp>
        <p:nvSpPr>
          <p:cNvPr id="9" name="Flèche vers le bas 8"/>
          <p:cNvSpPr/>
          <p:nvPr/>
        </p:nvSpPr>
        <p:spPr>
          <a:xfrm>
            <a:off x="7442240" y="3915494"/>
            <a:ext cx="125759" cy="399234"/>
          </a:xfrm>
          <a:prstGeom prst="downArrow">
            <a:avLst/>
          </a:prstGeom>
          <a:solidFill>
            <a:srgbClr val="FFDB2C"/>
          </a:solidFill>
          <a:ln>
            <a:solidFill>
              <a:srgbClr val="FFDB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vers le bas 9"/>
          <p:cNvSpPr/>
          <p:nvPr/>
        </p:nvSpPr>
        <p:spPr>
          <a:xfrm>
            <a:off x="7462135" y="4579486"/>
            <a:ext cx="125759" cy="399234"/>
          </a:xfrm>
          <a:prstGeom prst="downArrow">
            <a:avLst/>
          </a:prstGeom>
          <a:solidFill>
            <a:srgbClr val="FFDB2C"/>
          </a:solidFill>
          <a:ln>
            <a:solidFill>
              <a:srgbClr val="FFDB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Accolade fermante 10"/>
          <p:cNvSpPr/>
          <p:nvPr/>
        </p:nvSpPr>
        <p:spPr>
          <a:xfrm>
            <a:off x="5763315" y="3501008"/>
            <a:ext cx="517321" cy="1799136"/>
          </a:xfrm>
          <a:prstGeom prst="rightBrac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3789727" y="1484784"/>
            <a:ext cx="22322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>
                    <a:lumMod val="95000"/>
                  </a:schemeClr>
                </a:solidFill>
              </a:rPr>
              <a:t>PROTOCOLE UTILISE</a:t>
            </a:r>
            <a:endParaRPr lang="fr-FR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86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59632" y="663079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</a:rPr>
              <a:t>II. Méthode d’analyse de travail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187624" y="1988840"/>
            <a:ext cx="7848872" cy="26871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400" b="1" dirty="0" smtClean="0">
                <a:solidFill>
                  <a:schemeClr val="tx1"/>
                </a:solidFill>
                <a:sym typeface="Wingdings"/>
              </a:rPr>
              <a:t> </a:t>
            </a:r>
            <a:r>
              <a:rPr lang="fr-FR" sz="2400" b="1" dirty="0" smtClean="0">
                <a:solidFill>
                  <a:schemeClr val="tx1"/>
                </a:solidFill>
              </a:rPr>
              <a:t>Entretiens avec les supérieurs hiérarchiques et chefs d’entreprise </a:t>
            </a:r>
          </a:p>
          <a:p>
            <a:pPr algn="l"/>
            <a:r>
              <a:rPr lang="fr-FR" sz="2400" b="1" dirty="0" smtClean="0">
                <a:solidFill>
                  <a:schemeClr val="tx1"/>
                </a:solidFill>
                <a:sym typeface="Wingdings"/>
              </a:rPr>
              <a:t> </a:t>
            </a:r>
            <a:r>
              <a:rPr lang="fr-FR" sz="2400" b="1" dirty="0" smtClean="0">
                <a:solidFill>
                  <a:schemeClr val="tx1"/>
                </a:solidFill>
              </a:rPr>
              <a:t>Observation des Chefs d’</a:t>
            </a:r>
            <a:r>
              <a:rPr lang="fr-FR" sz="2400" b="1" dirty="0" smtClean="0">
                <a:solidFill>
                  <a:schemeClr val="tx1"/>
                </a:solidFill>
                <a:sym typeface="Wingdings"/>
              </a:rPr>
              <a:t>Équipe</a:t>
            </a:r>
            <a:r>
              <a:rPr lang="fr-FR" sz="2400" b="1" dirty="0" smtClean="0">
                <a:solidFill>
                  <a:schemeClr val="tx1"/>
                </a:solidFill>
              </a:rPr>
              <a:t> suivi d’auto confrontation</a:t>
            </a:r>
          </a:p>
          <a:p>
            <a:pPr algn="l"/>
            <a:r>
              <a:rPr lang="fr-FR" sz="2400" b="1" dirty="0" smtClean="0">
                <a:solidFill>
                  <a:schemeClr val="tx1"/>
                </a:solidFill>
                <a:sym typeface="Wingdings"/>
              </a:rPr>
              <a:t> </a:t>
            </a:r>
            <a:r>
              <a:rPr lang="fr-FR" sz="2400" b="1" dirty="0" smtClean="0">
                <a:solidFill>
                  <a:schemeClr val="tx1"/>
                </a:solidFill>
              </a:rPr>
              <a:t>Mise en commun et rapport d’étonnement</a:t>
            </a:r>
          </a:p>
          <a:p>
            <a:pPr algn="l"/>
            <a:r>
              <a:rPr lang="fr-FR" sz="2400" dirty="0" smtClean="0">
                <a:solidFill>
                  <a:schemeClr val="tx1"/>
                </a:solidFill>
              </a:rPr>
              <a:t> 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7" name="Flèche vers le bas 6"/>
          <p:cNvSpPr/>
          <p:nvPr/>
        </p:nvSpPr>
        <p:spPr>
          <a:xfrm>
            <a:off x="4794134" y="3861048"/>
            <a:ext cx="569954" cy="576064"/>
          </a:xfrm>
          <a:prstGeom prst="downArrow">
            <a:avLst/>
          </a:prstGeom>
          <a:solidFill>
            <a:srgbClr val="FFDB2C"/>
          </a:solidFill>
          <a:ln>
            <a:solidFill>
              <a:srgbClr val="FFDB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312537" y="4437112"/>
            <a:ext cx="36452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Par </a:t>
            </a:r>
            <a:r>
              <a:rPr lang="fr-FR" sz="2000" dirty="0"/>
              <a:t>l’observation et la récolte d’informations sur le prescrit: </a:t>
            </a:r>
          </a:p>
          <a:p>
            <a:r>
              <a:rPr lang="fr-FR" sz="2000" b="1" dirty="0" smtClean="0"/>
              <a:t>Arborescence </a:t>
            </a:r>
            <a:r>
              <a:rPr lang="fr-FR" sz="2000" b="1" dirty="0"/>
              <a:t>de l’activité visible et </a:t>
            </a:r>
            <a:r>
              <a:rPr lang="fr-FR" sz="2000" b="1" dirty="0" smtClean="0"/>
              <a:t>concrète</a:t>
            </a:r>
            <a:endParaRPr lang="fr-FR" sz="20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5321898" y="4409817"/>
            <a:ext cx="38631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Par </a:t>
            </a:r>
            <a:r>
              <a:rPr lang="fr-FR" sz="2000" dirty="0"/>
              <a:t>les auto confrontations et les entretiens:</a:t>
            </a:r>
          </a:p>
          <a:p>
            <a:r>
              <a:rPr lang="fr-FR" sz="2000" b="1" dirty="0" smtClean="0"/>
              <a:t>Ensemble de </a:t>
            </a:r>
            <a:r>
              <a:rPr lang="fr-FR" sz="2000" b="1" dirty="0"/>
              <a:t>stratégies et d’intentionnalités des </a:t>
            </a:r>
            <a:r>
              <a:rPr lang="fr-FR" sz="2000" b="1" dirty="0" smtClean="0"/>
              <a:t>acteurs</a:t>
            </a:r>
            <a:endParaRPr lang="fr-FR" sz="20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3841708" y="1403484"/>
            <a:ext cx="22322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>
                    <a:lumMod val="95000"/>
                  </a:schemeClr>
                </a:solidFill>
              </a:rPr>
              <a:t>DONNEES RECOLTEES</a:t>
            </a:r>
            <a:endParaRPr lang="fr-FR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86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2566</TotalTime>
  <Words>949</Words>
  <Application>Microsoft Office PowerPoint</Application>
  <PresentationFormat>Affichage à l'écran (4:3)</PresentationFormat>
  <Paragraphs>227</Paragraphs>
  <Slides>13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L’analyse du travail, un outil pour identifier les besoins réels du métier </vt:lpstr>
      <vt:lpstr>Présentation PowerPoint</vt:lpstr>
      <vt:lpstr>Présentation PowerPoint</vt:lpstr>
      <vt:lpstr>1ères analyses</vt:lpstr>
      <vt:lpstr>1ères analyses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Celine Sanhaji</dc:creator>
  <cp:lastModifiedBy>LAWINSKI Marek</cp:lastModifiedBy>
  <cp:revision>87</cp:revision>
  <cp:lastPrinted>2017-10-26T06:39:04Z</cp:lastPrinted>
  <dcterms:created xsi:type="dcterms:W3CDTF">2017-10-19T18:59:34Z</dcterms:created>
  <dcterms:modified xsi:type="dcterms:W3CDTF">2018-10-24T07:14:52Z</dcterms:modified>
</cp:coreProperties>
</file>